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tiff" ContentType="image/tif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charts/chart1.xml" ContentType="application/vnd.openxmlformats-officedocument.drawingml.chart+xml"/>
  <Override PartName="/ppt/notesSlides/notesSlide42.xml" ContentType="application/vnd.openxmlformats-officedocument.presentationml.notesSlide+xml"/>
  <Override PartName="/ppt/charts/chart2.xml" ContentType="application/vnd.openxmlformats-officedocument.drawingml.chart+xml"/>
  <Override PartName="/ppt/notesSlides/notesSlide43.xml" ContentType="application/vnd.openxmlformats-officedocument.presentationml.notesSlide+xml"/>
  <Override PartName="/ppt/charts/chart3.xml" ContentType="application/vnd.openxmlformats-officedocument.drawingml.chart+xml"/>
  <Override PartName="/ppt/notesSlides/notesSlide44.xml" ContentType="application/vnd.openxmlformats-officedocument.presentationml.notesSlide+xml"/>
  <Override PartName="/ppt/charts/chart4.xml" ContentType="application/vnd.openxmlformats-officedocument.drawingml.chart+xml"/>
  <Override PartName="/ppt/notesSlides/notesSlide45.xml" ContentType="application/vnd.openxmlformats-officedocument.presentationml.notesSlide+xml"/>
  <Override PartName="/ppt/charts/chart5.xml" ContentType="application/vnd.openxmlformats-officedocument.drawingml.chart+xml"/>
  <Override PartName="/ppt/notesSlides/notesSlide46.xml" ContentType="application/vnd.openxmlformats-officedocument.presentationml.notesSlide+xml"/>
  <Override PartName="/ppt/charts/chart6.xml" ContentType="application/vnd.openxmlformats-officedocument.drawingml.chart+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58" r:id="rId1"/>
  </p:sldMasterIdLst>
  <p:notesMasterIdLst>
    <p:notesMasterId r:id="rId81"/>
  </p:notesMasterIdLst>
  <p:handoutMasterIdLst>
    <p:handoutMasterId r:id="rId82"/>
  </p:handoutMasterIdLst>
  <p:sldIdLst>
    <p:sldId id="256" r:id="rId2"/>
    <p:sldId id="375" r:id="rId3"/>
    <p:sldId id="265" r:id="rId4"/>
    <p:sldId id="352" r:id="rId5"/>
    <p:sldId id="351" r:id="rId6"/>
    <p:sldId id="257" r:id="rId7"/>
    <p:sldId id="282" r:id="rId8"/>
    <p:sldId id="258" r:id="rId9"/>
    <p:sldId id="383" r:id="rId10"/>
    <p:sldId id="259" r:id="rId11"/>
    <p:sldId id="260" r:id="rId12"/>
    <p:sldId id="278" r:id="rId13"/>
    <p:sldId id="365" r:id="rId14"/>
    <p:sldId id="366" r:id="rId15"/>
    <p:sldId id="285" r:id="rId16"/>
    <p:sldId id="367" r:id="rId17"/>
    <p:sldId id="368" r:id="rId18"/>
    <p:sldId id="287" r:id="rId19"/>
    <p:sldId id="315" r:id="rId20"/>
    <p:sldId id="341" r:id="rId21"/>
    <p:sldId id="370" r:id="rId22"/>
    <p:sldId id="372" r:id="rId23"/>
    <p:sldId id="373" r:id="rId24"/>
    <p:sldId id="374" r:id="rId25"/>
    <p:sldId id="305" r:id="rId26"/>
    <p:sldId id="262" r:id="rId27"/>
    <p:sldId id="324" r:id="rId28"/>
    <p:sldId id="356" r:id="rId29"/>
    <p:sldId id="289" r:id="rId30"/>
    <p:sldId id="359" r:id="rId31"/>
    <p:sldId id="360" r:id="rId32"/>
    <p:sldId id="362" r:id="rId33"/>
    <p:sldId id="363" r:id="rId34"/>
    <p:sldId id="364" r:id="rId35"/>
    <p:sldId id="361" r:id="rId36"/>
    <p:sldId id="319" r:id="rId37"/>
    <p:sldId id="320" r:id="rId38"/>
    <p:sldId id="330" r:id="rId39"/>
    <p:sldId id="304" r:id="rId40"/>
    <p:sldId id="342" r:id="rId41"/>
    <p:sldId id="343" r:id="rId42"/>
    <p:sldId id="283" r:id="rId43"/>
    <p:sldId id="290" r:id="rId44"/>
    <p:sldId id="303" r:id="rId45"/>
    <p:sldId id="377" r:id="rId46"/>
    <p:sldId id="271" r:id="rId47"/>
    <p:sldId id="294" r:id="rId48"/>
    <p:sldId id="292" r:id="rId49"/>
    <p:sldId id="296" r:id="rId50"/>
    <p:sldId id="293" r:id="rId51"/>
    <p:sldId id="308" r:id="rId52"/>
    <p:sldId id="309" r:id="rId53"/>
    <p:sldId id="310" r:id="rId54"/>
    <p:sldId id="378" r:id="rId55"/>
    <p:sldId id="311" r:id="rId56"/>
    <p:sldId id="314" r:id="rId57"/>
    <p:sldId id="312" r:id="rId58"/>
    <p:sldId id="301" r:id="rId59"/>
    <p:sldId id="272" r:id="rId60"/>
    <p:sldId id="381" r:id="rId61"/>
    <p:sldId id="274" r:id="rId62"/>
    <p:sldId id="347" r:id="rId63"/>
    <p:sldId id="376" r:id="rId64"/>
    <p:sldId id="273" r:id="rId65"/>
    <p:sldId id="275" r:id="rId66"/>
    <p:sldId id="331" r:id="rId67"/>
    <p:sldId id="333" r:id="rId68"/>
    <p:sldId id="334" r:id="rId69"/>
    <p:sldId id="338" r:id="rId70"/>
    <p:sldId id="336" r:id="rId71"/>
    <p:sldId id="380" r:id="rId72"/>
    <p:sldId id="388" r:id="rId73"/>
    <p:sldId id="316" r:id="rId74"/>
    <p:sldId id="349" r:id="rId75"/>
    <p:sldId id="329" r:id="rId76"/>
    <p:sldId id="350" r:id="rId77"/>
    <p:sldId id="382" r:id="rId78"/>
    <p:sldId id="345" r:id="rId79"/>
    <p:sldId id="387" r:id="rId80"/>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Yu-Ying Chen" initials="YC" lastIdx="14" clrIdx="0"/>
  <p:cmAuthor id="1" name="Cindy " initials="CC" lastIdx="1" clrIdx="1"/>
  <p:cmAuthor id="2" name="SWSmith" initials="S" lastIdx="1" clrIdx="2"/>
  <p:cmAuthor id="3" name="mmegra" initials="mwm" lastIdx="3"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7F7B"/>
    <a:srgbClr val="981A32"/>
    <a:srgbClr val="D9FFFE"/>
    <a:srgbClr val="000066"/>
    <a:srgbClr val="0033CC"/>
    <a:srgbClr val="FFCC66"/>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90" autoAdjust="0"/>
    <p:restoredTop sz="94555" autoAdjust="0"/>
  </p:normalViewPr>
  <p:slideViewPr>
    <p:cSldViewPr>
      <p:cViewPr varScale="1">
        <p:scale>
          <a:sx n="110" d="100"/>
          <a:sy n="110" d="100"/>
        </p:scale>
        <p:origin x="-1644" y="-96"/>
      </p:cViewPr>
      <p:guideLst>
        <p:guide orient="horz" pos="2160"/>
        <p:guide pos="2880"/>
      </p:guideLst>
    </p:cSldViewPr>
  </p:slideViewPr>
  <p:outlineViewPr>
    <p:cViewPr>
      <p:scale>
        <a:sx n="33" d="100"/>
        <a:sy n="33" d="100"/>
      </p:scale>
      <p:origin x="0" y="65100"/>
    </p:cViewPr>
  </p:outlineViewPr>
  <p:notesTextViewPr>
    <p:cViewPr>
      <p:scale>
        <a:sx n="100" d="100"/>
        <a:sy n="100" d="100"/>
      </p:scale>
      <p:origin x="0" y="0"/>
    </p:cViewPr>
  </p:notesTextViewPr>
  <p:sorterViewPr>
    <p:cViewPr>
      <p:scale>
        <a:sx n="66" d="100"/>
        <a:sy n="66" d="100"/>
      </p:scale>
      <p:origin x="0" y="1896"/>
    </p:cViewPr>
  </p:sorterViewPr>
  <p:notesViewPr>
    <p:cSldViewPr>
      <p:cViewPr varScale="1">
        <p:scale>
          <a:sx n="55" d="100"/>
          <a:sy n="55" d="100"/>
        </p:scale>
        <p:origin x="-1260" y="-90"/>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handoutMaster" Target="handoutMasters/handout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86"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848758465011289E-2"/>
          <c:y val="7.8817733990147784E-2"/>
          <c:w val="0.92099322799097061"/>
          <c:h val="0.7068965517241379"/>
        </c:manualLayout>
      </c:layout>
      <c:lineChart>
        <c:grouping val="standard"/>
        <c:varyColors val="0"/>
        <c:ser>
          <c:idx val="0"/>
          <c:order val="0"/>
          <c:tx>
            <c:strRef>
              <c:f>Sheet1!$A$2</c:f>
              <c:strCache>
                <c:ptCount val="1"/>
                <c:pt idx="0">
                  <c:v>Age at Injury</c:v>
                </c:pt>
              </c:strCache>
            </c:strRef>
          </c:tx>
          <c:spPr>
            <a:ln w="32238">
              <a:solidFill>
                <a:srgbClr val="99CCFF"/>
              </a:solidFill>
              <a:prstDash val="solid"/>
            </a:ln>
          </c:spPr>
          <c:marker>
            <c:symbol val="diamond"/>
            <c:size val="5"/>
            <c:spPr>
              <a:solidFill>
                <a:srgbClr val="99CCFF"/>
              </a:solidFill>
              <a:ln>
                <a:solidFill>
                  <a:srgbClr val="99CCFF"/>
                </a:solidFill>
                <a:prstDash val="solid"/>
              </a:ln>
              <a:effectLst>
                <a:outerShdw dist="35921" dir="2700000" algn="br">
                  <a:srgbClr val="000000"/>
                </a:outerShdw>
              </a:effectLst>
            </c:spPr>
          </c:marker>
          <c:cat>
            <c:strRef>
              <c:f>Sheet1!$B$1:$H$1</c:f>
              <c:strCache>
                <c:ptCount val="7"/>
                <c:pt idx="0">
                  <c:v>1973–1979</c:v>
                </c:pt>
                <c:pt idx="1">
                  <c:v>1980–1984</c:v>
                </c:pt>
                <c:pt idx="2">
                  <c:v>1985–1989</c:v>
                </c:pt>
                <c:pt idx="3">
                  <c:v>1990–1994</c:v>
                </c:pt>
                <c:pt idx="4">
                  <c:v>1995–1999</c:v>
                </c:pt>
                <c:pt idx="5">
                  <c:v>2000–2004</c:v>
                </c:pt>
                <c:pt idx="6">
                  <c:v>2005–2012</c:v>
                </c:pt>
              </c:strCache>
            </c:strRef>
          </c:cat>
          <c:val>
            <c:numRef>
              <c:f>Sheet1!$B$2:$H$2</c:f>
              <c:numCache>
                <c:formatCode>General</c:formatCode>
                <c:ptCount val="7"/>
                <c:pt idx="0">
                  <c:v>28.7</c:v>
                </c:pt>
                <c:pt idx="1">
                  <c:v>30.5</c:v>
                </c:pt>
                <c:pt idx="2">
                  <c:v>32.299999999999997</c:v>
                </c:pt>
                <c:pt idx="3">
                  <c:v>33.700000000000003</c:v>
                </c:pt>
                <c:pt idx="4">
                  <c:v>36.4</c:v>
                </c:pt>
                <c:pt idx="5">
                  <c:v>37.6</c:v>
                </c:pt>
                <c:pt idx="6" formatCode="0.0">
                  <c:v>41</c:v>
                </c:pt>
              </c:numCache>
            </c:numRef>
          </c:val>
          <c:smooth val="1"/>
        </c:ser>
        <c:dLbls>
          <c:showLegendKey val="0"/>
          <c:showVal val="0"/>
          <c:showCatName val="0"/>
          <c:showSerName val="0"/>
          <c:showPercent val="0"/>
          <c:showBubbleSize val="0"/>
        </c:dLbls>
        <c:marker val="1"/>
        <c:smooth val="0"/>
        <c:axId val="38218752"/>
        <c:axId val="38270080"/>
      </c:lineChart>
      <c:catAx>
        <c:axId val="38218752"/>
        <c:scaling>
          <c:orientation val="minMax"/>
        </c:scaling>
        <c:delete val="0"/>
        <c:axPos val="b"/>
        <c:numFmt formatCode="General" sourceLinked="1"/>
        <c:majorTickMark val="out"/>
        <c:minorTickMark val="none"/>
        <c:tickLblPos val="nextTo"/>
        <c:spPr>
          <a:ln w="2686">
            <a:solidFill>
              <a:schemeClr val="tx1"/>
            </a:solidFill>
            <a:prstDash val="solid"/>
          </a:ln>
        </c:spPr>
        <c:txPr>
          <a:bodyPr rot="0" vert="horz"/>
          <a:lstStyle/>
          <a:p>
            <a:pPr>
              <a:defRPr sz="1354" b="0" i="0" u="none" strike="noStrike" baseline="0">
                <a:solidFill>
                  <a:schemeClr val="tx1"/>
                </a:solidFill>
                <a:latin typeface="Arial"/>
                <a:ea typeface="Arial"/>
                <a:cs typeface="Arial"/>
              </a:defRPr>
            </a:pPr>
            <a:endParaRPr lang="en-US"/>
          </a:p>
        </c:txPr>
        <c:crossAx val="38270080"/>
        <c:crosses val="autoZero"/>
        <c:auto val="1"/>
        <c:lblAlgn val="ctr"/>
        <c:lblOffset val="100"/>
        <c:tickLblSkip val="1"/>
        <c:tickMarkSkip val="1"/>
        <c:noMultiLvlLbl val="0"/>
      </c:catAx>
      <c:valAx>
        <c:axId val="38270080"/>
        <c:scaling>
          <c:orientation val="minMax"/>
          <c:min val="20"/>
        </c:scaling>
        <c:delete val="0"/>
        <c:axPos val="l"/>
        <c:majorGridlines>
          <c:spPr>
            <a:ln w="2686">
              <a:solidFill>
                <a:schemeClr val="tx1"/>
              </a:solidFill>
              <a:prstDash val="solid"/>
            </a:ln>
          </c:spPr>
        </c:majorGridlines>
        <c:numFmt formatCode="General" sourceLinked="1"/>
        <c:majorTickMark val="out"/>
        <c:minorTickMark val="none"/>
        <c:tickLblPos val="nextTo"/>
        <c:spPr>
          <a:ln w="2686">
            <a:solidFill>
              <a:schemeClr val="tx1"/>
            </a:solidFill>
            <a:prstDash val="solid"/>
          </a:ln>
        </c:spPr>
        <c:txPr>
          <a:bodyPr rot="0" vert="horz"/>
          <a:lstStyle/>
          <a:p>
            <a:pPr>
              <a:defRPr sz="1523" b="1" i="0" u="none" strike="noStrike" baseline="0">
                <a:solidFill>
                  <a:schemeClr val="tx1"/>
                </a:solidFill>
                <a:latin typeface="Arial"/>
                <a:ea typeface="Arial"/>
                <a:cs typeface="Arial"/>
              </a:defRPr>
            </a:pPr>
            <a:endParaRPr lang="en-US"/>
          </a:p>
        </c:txPr>
        <c:crossAx val="38218752"/>
        <c:crosses val="autoZero"/>
        <c:crossBetween val="between"/>
      </c:valAx>
      <c:spPr>
        <a:noFill/>
        <a:ln w="10746">
          <a:solidFill>
            <a:schemeClr val="tx1"/>
          </a:solidFill>
          <a:prstDash val="solid"/>
        </a:ln>
      </c:spPr>
    </c:plotArea>
    <c:plotVisOnly val="1"/>
    <c:dispBlanksAs val="gap"/>
    <c:showDLblsOverMax val="0"/>
  </c:chart>
  <c:spPr>
    <a:noFill/>
    <a:ln>
      <a:noFill/>
    </a:ln>
  </c:spPr>
  <c:txPr>
    <a:bodyPr/>
    <a:lstStyle/>
    <a:p>
      <a:pPr>
        <a:defRPr sz="1523" b="1" i="0" u="none" strike="noStrike" baseline="0">
          <a:solidFill>
            <a:schemeClr val="tx1"/>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291759465478841"/>
          <c:y val="0.1425233644859813"/>
          <c:w val="0.37305122494432069"/>
          <c:h val="0.78271028037383172"/>
        </c:manualLayout>
      </c:layout>
      <c:pieChart>
        <c:varyColors val="1"/>
        <c:ser>
          <c:idx val="0"/>
          <c:order val="0"/>
          <c:spPr>
            <a:gradFill rotWithShape="0">
              <a:gsLst>
                <a:gs pos="0">
                  <a:srgbClr xmlns:mc="http://schemas.openxmlformats.org/markup-compatibility/2006" xmlns:a14="http://schemas.microsoft.com/office/drawing/2010/main" val="000000" mc:Ignorable="a14" a14:legacySpreadsheetColorIndex="44">
                    <a:gamma/>
                    <a:shade val="46275"/>
                    <a:invGamma/>
                  </a:srgbClr>
                </a:gs>
                <a:gs pos="100000">
                  <a:srgbClr xmlns:mc="http://schemas.openxmlformats.org/markup-compatibility/2006" xmlns:a14="http://schemas.microsoft.com/office/drawing/2010/main" val="99CCFF" mc:Ignorable="a14" a14:legacySpreadsheetColorIndex="44"/>
                </a:gs>
              </a:gsLst>
              <a:lin ang="5400000" scaled="1"/>
            </a:gradFill>
            <a:ln w="12693">
              <a:solidFill>
                <a:schemeClr val="tx1"/>
              </a:solidFill>
              <a:prstDash val="solid"/>
            </a:ln>
          </c:spPr>
          <c:explosion val="4"/>
          <c:dPt>
            <c:idx val="0"/>
            <c:bubble3D val="0"/>
            <c:spPr>
              <a:solidFill>
                <a:srgbClr val="981A32"/>
              </a:solidFill>
              <a:ln w="12693">
                <a:solidFill>
                  <a:schemeClr val="tx1"/>
                </a:solidFill>
                <a:prstDash val="solid"/>
              </a:ln>
            </c:spPr>
          </c:dPt>
          <c:dPt>
            <c:idx val="1"/>
            <c:bubble3D val="0"/>
            <c:spPr>
              <a:solidFill>
                <a:srgbClr val="007F7B"/>
              </a:solidFill>
              <a:ln w="12693">
                <a:solidFill>
                  <a:schemeClr val="tx1"/>
                </a:solidFill>
                <a:prstDash val="solid"/>
              </a:ln>
            </c:spPr>
          </c:dPt>
          <c:dPt>
            <c:idx val="2"/>
            <c:bubble3D val="0"/>
            <c:spPr>
              <a:solidFill>
                <a:srgbClr val="007F7B"/>
              </a:solidFill>
              <a:ln w="12693">
                <a:solidFill>
                  <a:schemeClr val="tx1"/>
                </a:solidFill>
                <a:prstDash val="solid"/>
              </a:ln>
            </c:spPr>
          </c:dPt>
          <c:dPt>
            <c:idx val="3"/>
            <c:bubble3D val="0"/>
            <c:spPr>
              <a:solidFill>
                <a:srgbClr val="981A32"/>
              </a:solidFill>
              <a:ln w="12693">
                <a:solidFill>
                  <a:schemeClr val="tx1"/>
                </a:solidFill>
                <a:prstDash val="solid"/>
              </a:ln>
            </c:spPr>
          </c:dPt>
          <c:dPt>
            <c:idx val="4"/>
            <c:bubble3D val="0"/>
            <c:spPr>
              <a:solidFill>
                <a:srgbClr val="007F7B"/>
              </a:solidFill>
              <a:ln w="12693">
                <a:solidFill>
                  <a:schemeClr val="tx1"/>
                </a:solidFill>
                <a:prstDash val="solid"/>
              </a:ln>
            </c:spPr>
          </c:dPt>
          <c:dPt>
            <c:idx val="5"/>
            <c:bubble3D val="0"/>
            <c:spPr>
              <a:solidFill>
                <a:srgbClr val="981A32"/>
              </a:solidFill>
              <a:ln w="12693">
                <a:solidFill>
                  <a:schemeClr val="tx1"/>
                </a:solidFill>
                <a:prstDash val="solid"/>
              </a:ln>
            </c:spPr>
          </c:dPt>
          <c:dPt>
            <c:idx val="6"/>
            <c:bubble3D val="0"/>
            <c:spPr>
              <a:solidFill>
                <a:srgbClr val="007F7B"/>
              </a:solidFill>
              <a:ln w="12693">
                <a:solidFill>
                  <a:schemeClr val="tx1"/>
                </a:solidFill>
                <a:prstDash val="solid"/>
              </a:ln>
            </c:spPr>
          </c:dPt>
          <c:dPt>
            <c:idx val="7"/>
            <c:bubble3D val="0"/>
            <c:spPr>
              <a:solidFill>
                <a:srgbClr val="981A32"/>
              </a:solidFill>
              <a:ln w="12693">
                <a:solidFill>
                  <a:schemeClr val="tx1"/>
                </a:solidFill>
                <a:prstDash val="solid"/>
              </a:ln>
            </c:spPr>
          </c:dPt>
          <c:dPt>
            <c:idx val="8"/>
            <c:bubble3D val="0"/>
            <c:spPr>
              <a:solidFill>
                <a:srgbClr val="007F7B"/>
              </a:solidFill>
              <a:ln w="12693">
                <a:solidFill>
                  <a:schemeClr val="tx1"/>
                </a:solidFill>
                <a:prstDash val="solid"/>
              </a:ln>
            </c:spPr>
          </c:dPt>
          <c:dLbls>
            <c:dLbl>
              <c:idx val="0"/>
              <c:layout>
                <c:manualLayout>
                  <c:x val="9.2812492409661884E-2"/>
                  <c:y val="-6.9282021429311745E-4"/>
                </c:manualLayout>
              </c:layout>
              <c:tx>
                <c:rich>
                  <a:bodyPr/>
                  <a:lstStyle/>
                  <a:p>
                    <a:r>
                      <a:rPr lang="en-US" dirty="0"/>
                      <a:t>Up to Grade 8, </a:t>
                    </a:r>
                    <a:r>
                      <a:rPr lang="en-US" dirty="0" smtClean="0"/>
                      <a:t>8.9%</a:t>
                    </a:r>
                    <a:endParaRPr lang="en-US" dirty="0"/>
                  </a:p>
                </c:rich>
              </c:tx>
              <c:dLblPos val="bestFit"/>
              <c:showLegendKey val="0"/>
              <c:showVal val="1"/>
              <c:showCatName val="1"/>
              <c:showSerName val="0"/>
              <c:showPercent val="0"/>
              <c:showBubbleSize val="0"/>
            </c:dLbl>
            <c:dLbl>
              <c:idx val="1"/>
              <c:layout>
                <c:manualLayout>
                  <c:x val="4.4707152820306517E-2"/>
                  <c:y val="-8.9231291446997263E-2"/>
                </c:manualLayout>
              </c:layout>
              <c:dLblPos val="bestFit"/>
              <c:showLegendKey val="0"/>
              <c:showVal val="1"/>
              <c:showCatName val="1"/>
              <c:showSerName val="0"/>
              <c:showPercent val="0"/>
              <c:showBubbleSize val="0"/>
            </c:dLbl>
            <c:dLbl>
              <c:idx val="2"/>
              <c:layout>
                <c:manualLayout>
                  <c:x val="0.36757435348195699"/>
                  <c:y val="-3.7796263335137324E-2"/>
                </c:manualLayout>
              </c:layout>
              <c:dLblPos val="bestFit"/>
              <c:showLegendKey val="0"/>
              <c:showVal val="1"/>
              <c:showCatName val="1"/>
              <c:showSerName val="0"/>
              <c:showPercent val="0"/>
              <c:showBubbleSize val="0"/>
            </c:dLbl>
            <c:dLbl>
              <c:idx val="3"/>
              <c:layout>
                <c:manualLayout>
                  <c:x val="-3.8810900157498857E-2"/>
                  <c:y val="9.099133793788898E-2"/>
                </c:manualLayout>
              </c:layout>
              <c:tx>
                <c:rich>
                  <a:bodyPr/>
                  <a:lstStyle/>
                  <a:p>
                    <a:r>
                      <a:rPr lang="en-US" dirty="0" smtClean="0"/>
                      <a:t>Associate’s, </a:t>
                    </a:r>
                    <a:r>
                      <a:rPr lang="en-US" dirty="0"/>
                      <a:t>2.4%</a:t>
                    </a:r>
                  </a:p>
                </c:rich>
              </c:tx>
              <c:dLblPos val="bestFit"/>
              <c:showLegendKey val="0"/>
              <c:showVal val="1"/>
              <c:showCatName val="1"/>
              <c:showSerName val="0"/>
              <c:showPercent val="0"/>
              <c:showBubbleSize val="0"/>
            </c:dLbl>
            <c:dLbl>
              <c:idx val="4"/>
              <c:layout>
                <c:manualLayout>
                  <c:x val="-9.041975281471569E-2"/>
                  <c:y val="1.4693412885786881E-2"/>
                </c:manualLayout>
              </c:layout>
              <c:dLblPos val="bestFit"/>
              <c:showLegendKey val="0"/>
              <c:showVal val="1"/>
              <c:showCatName val="1"/>
              <c:showSerName val="0"/>
              <c:showPercent val="0"/>
              <c:showBubbleSize val="0"/>
            </c:dLbl>
            <c:dLbl>
              <c:idx val="5"/>
              <c:layout>
                <c:manualLayout>
                  <c:x val="-8.2277133295022162E-2"/>
                  <c:y val="-2.5441399619835221E-2"/>
                </c:manualLayout>
              </c:layout>
              <c:dLblPos val="bestFit"/>
              <c:showLegendKey val="0"/>
              <c:showVal val="1"/>
              <c:showCatName val="1"/>
              <c:showSerName val="0"/>
              <c:showPercent val="0"/>
              <c:showBubbleSize val="0"/>
            </c:dLbl>
            <c:dLbl>
              <c:idx val="6"/>
              <c:layout/>
              <c:dLblPos val="bestFit"/>
              <c:showLegendKey val="0"/>
              <c:showVal val="1"/>
              <c:showCatName val="1"/>
              <c:showSerName val="0"/>
              <c:showPercent val="0"/>
              <c:showBubbleSize val="0"/>
            </c:dLbl>
            <c:dLbl>
              <c:idx val="7"/>
              <c:layout>
                <c:manualLayout>
                  <c:x val="8.9482963935063678E-2"/>
                  <c:y val="-0.1017745168217609"/>
                </c:manualLayout>
              </c:layout>
              <c:showLegendKey val="0"/>
              <c:showVal val="1"/>
              <c:showCatName val="1"/>
              <c:showSerName val="0"/>
              <c:showPercent val="0"/>
              <c:showBubbleSize val="0"/>
            </c:dLbl>
            <c:dLbl>
              <c:idx val="8"/>
              <c:layout>
                <c:manualLayout>
                  <c:x val="0.12258671134140459"/>
                  <c:y val="-2.6455221514554059E-3"/>
                </c:manualLayout>
              </c:layout>
              <c:showLegendKey val="0"/>
              <c:showVal val="1"/>
              <c:showCatName val="1"/>
              <c:showSerName val="0"/>
              <c:showPercent val="0"/>
              <c:showBubbleSize val="0"/>
            </c:dLbl>
            <c:numFmt formatCode="0.0%" sourceLinked="0"/>
            <c:spPr>
              <a:noFill/>
              <a:ln w="25386">
                <a:noFill/>
              </a:ln>
            </c:spPr>
            <c:txPr>
              <a:bodyPr/>
              <a:lstStyle/>
              <a:p>
                <a:pPr>
                  <a:defRPr sz="1200" b="0" i="0" u="none" strike="noStrike" baseline="0">
                    <a:solidFill>
                      <a:schemeClr val="tx1"/>
                    </a:solidFill>
                    <a:latin typeface="Arial"/>
                    <a:ea typeface="Arial"/>
                    <a:cs typeface="Arial"/>
                  </a:defRPr>
                </a:pPr>
                <a:endParaRPr lang="en-US"/>
              </a:p>
            </c:txPr>
            <c:showLegendKey val="0"/>
            <c:showVal val="1"/>
            <c:showCatName val="1"/>
            <c:showSerName val="0"/>
            <c:showPercent val="0"/>
            <c:showBubbleSize val="0"/>
            <c:showLeaderLines val="1"/>
          </c:dLbls>
          <c:cat>
            <c:strRef>
              <c:f>Sheet1!$B$1:$J$1</c:f>
              <c:strCache>
                <c:ptCount val="9"/>
                <c:pt idx="0">
                  <c:v>Up to Grade 8</c:v>
                </c:pt>
                <c:pt idx="1">
                  <c:v>Grades 9 thru 11</c:v>
                </c:pt>
                <c:pt idx="2">
                  <c:v>High School</c:v>
                </c:pt>
                <c:pt idx="3">
                  <c:v>Associate</c:v>
                </c:pt>
                <c:pt idx="4">
                  <c:v>Bachelor's</c:v>
                </c:pt>
                <c:pt idx="5">
                  <c:v>Master's</c:v>
                </c:pt>
                <c:pt idx="6">
                  <c:v>Doctorate</c:v>
                </c:pt>
                <c:pt idx="7">
                  <c:v>Other</c:v>
                </c:pt>
                <c:pt idx="8">
                  <c:v>Unknown</c:v>
                </c:pt>
              </c:strCache>
            </c:strRef>
          </c:cat>
          <c:val>
            <c:numRef>
              <c:f>Sheet1!$B$2:$J$2</c:f>
              <c:numCache>
                <c:formatCode>0.0%</c:formatCode>
                <c:ptCount val="9"/>
                <c:pt idx="0" formatCode="0%">
                  <c:v>8.8999999999999996E-2</c:v>
                </c:pt>
                <c:pt idx="1">
                  <c:v>0.23699999999999999</c:v>
                </c:pt>
                <c:pt idx="2">
                  <c:v>0.48199999999999998</c:v>
                </c:pt>
                <c:pt idx="3">
                  <c:v>2.4E-2</c:v>
                </c:pt>
                <c:pt idx="4">
                  <c:v>6.8000000000000005E-2</c:v>
                </c:pt>
                <c:pt idx="5">
                  <c:v>1.7000000000000001E-2</c:v>
                </c:pt>
                <c:pt idx="6">
                  <c:v>0.01</c:v>
                </c:pt>
                <c:pt idx="7" formatCode="0.00%">
                  <c:v>8.0000000000000002E-3</c:v>
                </c:pt>
                <c:pt idx="8" formatCode="0.00%">
                  <c:v>6.5000000000000002E-2</c:v>
                </c:pt>
              </c:numCache>
            </c:numRef>
          </c:val>
        </c:ser>
        <c:dLbls>
          <c:showLegendKey val="0"/>
          <c:showVal val="0"/>
          <c:showCatName val="0"/>
          <c:showSerName val="0"/>
          <c:showPercent val="0"/>
          <c:showBubbleSize val="0"/>
          <c:showLeaderLines val="1"/>
        </c:dLbls>
        <c:firstSliceAng val="0"/>
      </c:pieChart>
      <c:spPr>
        <a:noFill/>
        <a:ln w="25386">
          <a:noFill/>
        </a:ln>
      </c:spPr>
    </c:plotArea>
    <c:plotVisOnly val="1"/>
    <c:dispBlanksAs val="zero"/>
    <c:showDLblsOverMax val="0"/>
  </c:chart>
  <c:spPr>
    <a:noFill/>
    <a:ln>
      <a:noFill/>
    </a:ln>
  </c:spPr>
  <c:txPr>
    <a:bodyPr/>
    <a:lstStyle/>
    <a:p>
      <a:pPr>
        <a:defRPr sz="1399" b="0" i="0" u="none" strike="noStrike" baseline="0">
          <a:solidFill>
            <a:schemeClr val="tx1"/>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65237020316027"/>
          <c:y val="3.4482758620689655E-2"/>
          <c:w val="0.44018058690744921"/>
          <c:h val="0.96059113300492616"/>
        </c:manualLayout>
      </c:layout>
      <c:pieChart>
        <c:varyColors val="1"/>
        <c:ser>
          <c:idx val="0"/>
          <c:order val="0"/>
          <c:spPr>
            <a:solidFill>
              <a:srgbClr val="981A32"/>
            </a:solidFill>
            <a:ln w="10659">
              <a:solidFill>
                <a:schemeClr val="tx1"/>
              </a:solidFill>
              <a:prstDash val="solid"/>
            </a:ln>
          </c:spPr>
          <c:explosion val="7"/>
          <c:dPt>
            <c:idx val="0"/>
            <c:bubble3D val="0"/>
            <c:spPr>
              <a:solidFill>
                <a:srgbClr val="007F7B"/>
              </a:solidFill>
              <a:ln w="6350">
                <a:solidFill>
                  <a:schemeClr val="tx1"/>
                </a:solidFill>
                <a:prstDash val="solid"/>
              </a:ln>
            </c:spPr>
          </c:dPt>
          <c:dPt>
            <c:idx val="1"/>
            <c:bubble3D val="0"/>
            <c:spPr>
              <a:solidFill>
                <a:srgbClr val="007F7B"/>
              </a:solidFill>
              <a:ln w="6350">
                <a:solidFill>
                  <a:schemeClr val="tx1"/>
                </a:solidFill>
                <a:prstDash val="solid"/>
              </a:ln>
            </c:spPr>
          </c:dPt>
          <c:dPt>
            <c:idx val="2"/>
            <c:bubble3D val="0"/>
            <c:spPr>
              <a:solidFill>
                <a:srgbClr val="981A32"/>
              </a:solidFill>
              <a:ln w="6350">
                <a:solidFill>
                  <a:schemeClr val="tx1"/>
                </a:solidFill>
                <a:prstDash val="solid"/>
              </a:ln>
            </c:spPr>
          </c:dPt>
          <c:dPt>
            <c:idx val="3"/>
            <c:bubble3D val="0"/>
            <c:spPr>
              <a:solidFill>
                <a:srgbClr val="007F7B"/>
              </a:solidFill>
              <a:ln w="6350">
                <a:solidFill>
                  <a:schemeClr val="tx1"/>
                </a:solidFill>
                <a:prstDash val="solid"/>
              </a:ln>
            </c:spPr>
          </c:dPt>
          <c:dPt>
            <c:idx val="4"/>
            <c:bubble3D val="0"/>
            <c:spPr>
              <a:solidFill>
                <a:srgbClr val="981A32"/>
              </a:solidFill>
              <a:ln w="6350">
                <a:solidFill>
                  <a:schemeClr val="tx1"/>
                </a:solidFill>
                <a:prstDash val="solid"/>
              </a:ln>
            </c:spPr>
          </c:dPt>
          <c:dPt>
            <c:idx val="5"/>
            <c:bubble3D val="0"/>
            <c:spPr>
              <a:solidFill>
                <a:srgbClr val="007F7B"/>
              </a:solidFill>
              <a:ln w="6350">
                <a:solidFill>
                  <a:schemeClr val="tx1"/>
                </a:solidFill>
                <a:prstDash val="solid"/>
              </a:ln>
            </c:spPr>
          </c:dPt>
          <c:dPt>
            <c:idx val="6"/>
            <c:bubble3D val="0"/>
            <c:spPr>
              <a:solidFill>
                <a:srgbClr val="981A32"/>
              </a:solidFill>
              <a:ln w="6350">
                <a:solidFill>
                  <a:schemeClr val="tx1"/>
                </a:solidFill>
                <a:prstDash val="solid"/>
              </a:ln>
            </c:spPr>
          </c:dPt>
          <c:dLbls>
            <c:dLbl>
              <c:idx val="0"/>
              <c:layout>
                <c:manualLayout>
                  <c:x val="-0.19656046466413923"/>
                  <c:y val="-9.9550465282748746E-2"/>
                </c:manualLayout>
              </c:layout>
              <c:tx>
                <c:rich>
                  <a:bodyPr/>
                  <a:lstStyle/>
                  <a:p>
                    <a:r>
                      <a:rPr lang="en-US" dirty="0"/>
                      <a:t>Single
</a:t>
                    </a:r>
                    <a:r>
                      <a:rPr lang="en-US" dirty="0" smtClean="0"/>
                      <a:t>51.6%</a:t>
                    </a:r>
                    <a:endParaRPr lang="en-US" dirty="0"/>
                  </a:p>
                </c:rich>
              </c:tx>
              <c:dLblPos val="bestFit"/>
              <c:showLegendKey val="0"/>
              <c:showVal val="0"/>
              <c:showCatName val="1"/>
              <c:showSerName val="0"/>
              <c:showPercent val="1"/>
              <c:showBubbleSize val="0"/>
            </c:dLbl>
            <c:dLbl>
              <c:idx val="1"/>
              <c:layout>
                <c:manualLayout>
                  <c:x val="-0.12516604266932166"/>
                  <c:y val="7.8817733990147784E-2"/>
                </c:manualLayout>
              </c:layout>
              <c:tx>
                <c:rich>
                  <a:bodyPr/>
                  <a:lstStyle/>
                  <a:p>
                    <a:r>
                      <a:rPr lang="en-US" dirty="0" smtClean="0"/>
                      <a:t>Married</a:t>
                    </a:r>
                    <a:r>
                      <a:rPr lang="en-US" dirty="0"/>
                      <a:t>
</a:t>
                    </a:r>
                    <a:r>
                      <a:rPr lang="en-US" dirty="0" smtClean="0"/>
                      <a:t>32.3%</a:t>
                    </a:r>
                    <a:endParaRPr lang="en-US" dirty="0"/>
                  </a:p>
                </c:rich>
              </c:tx>
              <c:dLblPos val="bestFit"/>
              <c:showLegendKey val="0"/>
              <c:showVal val="0"/>
              <c:showCatName val="1"/>
              <c:showSerName val="0"/>
              <c:showPercent val="1"/>
              <c:showBubbleSize val="0"/>
            </c:dLbl>
            <c:dLbl>
              <c:idx val="2"/>
              <c:layout>
                <c:manualLayout>
                  <c:x val="1.5938868677191725E-2"/>
                  <c:y val="-6.9676699895271713E-2"/>
                </c:manualLayout>
              </c:layout>
              <c:tx>
                <c:rich>
                  <a:bodyPr/>
                  <a:lstStyle/>
                  <a:p>
                    <a:r>
                      <a:rPr lang="en-US" dirty="0" smtClean="0"/>
                      <a:t>Divorced</a:t>
                    </a:r>
                    <a:r>
                      <a:rPr lang="en-US" dirty="0"/>
                      <a:t>
</a:t>
                    </a:r>
                    <a:r>
                      <a:rPr lang="en-US" dirty="0" smtClean="0"/>
                      <a:t>9.3%</a:t>
                    </a:r>
                    <a:endParaRPr lang="en-US" dirty="0"/>
                  </a:p>
                </c:rich>
              </c:tx>
              <c:dLblPos val="bestFit"/>
              <c:showLegendKey val="0"/>
              <c:showVal val="0"/>
              <c:showCatName val="1"/>
              <c:showSerName val="0"/>
              <c:showPercent val="1"/>
              <c:showBubbleSize val="0"/>
            </c:dLbl>
            <c:dLbl>
              <c:idx val="3"/>
              <c:layout>
                <c:manualLayout>
                  <c:x val="4.795805239173697E-2"/>
                  <c:y val="-5.2808512082541392E-2"/>
                </c:manualLayout>
              </c:layout>
              <c:tx>
                <c:rich>
                  <a:bodyPr/>
                  <a:lstStyle/>
                  <a:p>
                    <a:r>
                      <a:rPr lang="en-US" dirty="0" smtClean="0"/>
                      <a:t>Separated</a:t>
                    </a:r>
                    <a:r>
                      <a:rPr lang="en-US" dirty="0"/>
                      <a:t>
</a:t>
                    </a:r>
                    <a:r>
                      <a:rPr lang="en-US" dirty="0" smtClean="0"/>
                      <a:t>3.4%</a:t>
                    </a:r>
                    <a:endParaRPr lang="en-US" dirty="0"/>
                  </a:p>
                </c:rich>
              </c:tx>
              <c:dLblPos val="bestFit"/>
              <c:showLegendKey val="0"/>
              <c:showVal val="0"/>
              <c:showCatName val="1"/>
              <c:showSerName val="0"/>
              <c:showPercent val="1"/>
              <c:showBubbleSize val="0"/>
            </c:dLbl>
            <c:dLbl>
              <c:idx val="4"/>
              <c:layout>
                <c:manualLayout>
                  <c:x val="2.8471631255099692E-2"/>
                  <c:y val="-4.5646192932779946E-2"/>
                </c:manualLayout>
              </c:layout>
              <c:tx>
                <c:rich>
                  <a:bodyPr/>
                  <a:lstStyle/>
                  <a:p>
                    <a:r>
                      <a:rPr lang="en-US" dirty="0"/>
                      <a:t>Widowed
</a:t>
                    </a:r>
                    <a:r>
                      <a:rPr lang="en-US" dirty="0" smtClean="0"/>
                      <a:t>2.5%</a:t>
                    </a:r>
                    <a:endParaRPr lang="en-US" dirty="0"/>
                  </a:p>
                </c:rich>
              </c:tx>
              <c:dLblPos val="bestFit"/>
              <c:showLegendKey val="0"/>
              <c:showVal val="0"/>
              <c:showCatName val="1"/>
              <c:showSerName val="0"/>
              <c:showPercent val="1"/>
              <c:showBubbleSize val="0"/>
            </c:dLbl>
            <c:dLbl>
              <c:idx val="5"/>
              <c:layout>
                <c:manualLayout>
                  <c:x val="2.8403618975742395E-2"/>
                  <c:y val="2.1828158333656596E-2"/>
                </c:manualLayout>
              </c:layout>
              <c:tx>
                <c:rich>
                  <a:bodyPr/>
                  <a:lstStyle/>
                  <a:p>
                    <a:r>
                      <a:rPr lang="en-US" dirty="0" smtClean="0"/>
                      <a:t>Other</a:t>
                    </a:r>
                    <a:r>
                      <a:rPr lang="en-US" dirty="0"/>
                      <a:t>
</a:t>
                    </a:r>
                    <a:r>
                      <a:rPr lang="en-US" dirty="0" smtClean="0"/>
                      <a:t>0.1%</a:t>
                    </a:r>
                    <a:endParaRPr lang="en-US" dirty="0"/>
                  </a:p>
                </c:rich>
              </c:tx>
              <c:dLblPos val="bestFit"/>
              <c:showLegendKey val="0"/>
              <c:showVal val="0"/>
              <c:showCatName val="1"/>
              <c:showSerName val="0"/>
              <c:showPercent val="1"/>
              <c:showBubbleSize val="0"/>
            </c:dLbl>
            <c:dLbl>
              <c:idx val="6"/>
              <c:layout/>
              <c:tx>
                <c:rich>
                  <a:bodyPr/>
                  <a:lstStyle/>
                  <a:p>
                    <a:r>
                      <a:rPr lang="en-US" dirty="0"/>
                      <a:t>Unknown
</a:t>
                    </a:r>
                    <a:r>
                      <a:rPr lang="en-US" dirty="0" smtClean="0"/>
                      <a:t>0.7%</a:t>
                    </a:r>
                    <a:endParaRPr lang="en-US" dirty="0"/>
                  </a:p>
                </c:rich>
              </c:tx>
              <c:showLegendKey val="0"/>
              <c:showVal val="0"/>
              <c:showCatName val="1"/>
              <c:showSerName val="0"/>
              <c:showPercent val="1"/>
              <c:showBubbleSize val="0"/>
            </c:dLbl>
            <c:spPr>
              <a:noFill/>
              <a:ln w="21318">
                <a:noFill/>
              </a:ln>
            </c:spPr>
            <c:txPr>
              <a:bodyPr/>
              <a:lstStyle/>
              <a:p>
                <a:pPr>
                  <a:defRPr sz="1301" b="0" i="0" u="none" strike="noStrike" baseline="0">
                    <a:solidFill>
                      <a:schemeClr val="tx1"/>
                    </a:solidFill>
                    <a:latin typeface="Arial"/>
                    <a:ea typeface="Arial"/>
                    <a:cs typeface="Arial"/>
                  </a:defRPr>
                </a:pPr>
                <a:endParaRPr lang="en-US"/>
              </a:p>
            </c:txPr>
            <c:showLegendKey val="0"/>
            <c:showVal val="0"/>
            <c:showCatName val="1"/>
            <c:showSerName val="0"/>
            <c:showPercent val="1"/>
            <c:showBubbleSize val="0"/>
            <c:showLeaderLines val="1"/>
          </c:dLbls>
          <c:cat>
            <c:strRef>
              <c:f>Sheet1!$B$1:$H$1</c:f>
              <c:strCache>
                <c:ptCount val="7"/>
                <c:pt idx="0">
                  <c:v>Single</c:v>
                </c:pt>
                <c:pt idx="1">
                  <c:v>Married</c:v>
                </c:pt>
                <c:pt idx="2">
                  <c:v>Divorced</c:v>
                </c:pt>
                <c:pt idx="3">
                  <c:v>Separated</c:v>
                </c:pt>
                <c:pt idx="4">
                  <c:v>Widowed</c:v>
                </c:pt>
                <c:pt idx="5">
                  <c:v>Other</c:v>
                </c:pt>
                <c:pt idx="6">
                  <c:v>Unknown</c:v>
                </c:pt>
              </c:strCache>
            </c:strRef>
          </c:cat>
          <c:val>
            <c:numRef>
              <c:f>Sheet1!$B$2:$H$2</c:f>
              <c:numCache>
                <c:formatCode>0.0%</c:formatCode>
                <c:ptCount val="7"/>
                <c:pt idx="0">
                  <c:v>0.51600000000000001</c:v>
                </c:pt>
                <c:pt idx="1">
                  <c:v>0.32300000000000001</c:v>
                </c:pt>
                <c:pt idx="2">
                  <c:v>9.2999999999999999E-2</c:v>
                </c:pt>
                <c:pt idx="3">
                  <c:v>3.4000000000000002E-2</c:v>
                </c:pt>
                <c:pt idx="4">
                  <c:v>2.5000000000000001E-2</c:v>
                </c:pt>
                <c:pt idx="5">
                  <c:v>1E-3</c:v>
                </c:pt>
                <c:pt idx="6">
                  <c:v>7.0000000000000001E-3</c:v>
                </c:pt>
              </c:numCache>
            </c:numRef>
          </c:val>
        </c:ser>
        <c:dLbls>
          <c:showLegendKey val="0"/>
          <c:showVal val="0"/>
          <c:showCatName val="0"/>
          <c:showSerName val="0"/>
          <c:showPercent val="0"/>
          <c:showBubbleSize val="0"/>
          <c:showLeaderLines val="1"/>
        </c:dLbls>
        <c:firstSliceAng val="90"/>
      </c:pieChart>
      <c:spPr>
        <a:noFill/>
        <a:ln w="21318">
          <a:noFill/>
        </a:ln>
      </c:spPr>
    </c:plotArea>
    <c:plotVisOnly val="1"/>
    <c:dispBlanksAs val="zero"/>
    <c:showDLblsOverMax val="0"/>
  </c:chart>
  <c:spPr>
    <a:noFill/>
    <a:ln>
      <a:noFill/>
    </a:ln>
  </c:spPr>
  <c:txPr>
    <a:bodyPr/>
    <a:lstStyle/>
    <a:p>
      <a:pPr>
        <a:defRPr sz="1343" b="0" i="0" u="none" strike="noStrike" baseline="0">
          <a:solidFill>
            <a:schemeClr val="tx1"/>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60270880361174"/>
          <c:y val="0.18333333333333332"/>
          <c:w val="0.31376975169300225"/>
          <c:h val="0.66190476190476188"/>
        </c:manualLayout>
      </c:layout>
      <c:pieChart>
        <c:varyColors val="0"/>
        <c:ser>
          <c:idx val="0"/>
          <c:order val="0"/>
          <c:tx>
            <c:strRef>
              <c:f>Sheet1!$A$2</c:f>
              <c:strCache>
                <c:ptCount val="1"/>
              </c:strCache>
            </c:strRef>
          </c:tx>
          <c:spPr>
            <a:solidFill>
              <a:srgbClr val="007F7B"/>
            </a:solidFill>
            <a:ln w="6350">
              <a:solidFill>
                <a:schemeClr val="tx1"/>
              </a:solidFill>
              <a:prstDash val="solid"/>
            </a:ln>
          </c:spPr>
          <c:explosion val="10"/>
          <c:dPt>
            <c:idx val="0"/>
            <c:bubble3D val="0"/>
          </c:dPt>
          <c:dPt>
            <c:idx val="1"/>
            <c:bubble3D val="0"/>
            <c:spPr>
              <a:solidFill>
                <a:srgbClr val="981A32"/>
              </a:solidFill>
              <a:ln w="6350">
                <a:solidFill>
                  <a:schemeClr val="tx1"/>
                </a:solidFill>
                <a:prstDash val="solid"/>
              </a:ln>
            </c:spPr>
          </c:dPt>
          <c:dPt>
            <c:idx val="2"/>
            <c:bubble3D val="0"/>
          </c:dPt>
          <c:dPt>
            <c:idx val="3"/>
            <c:bubble3D val="0"/>
            <c:spPr>
              <a:solidFill>
                <a:srgbClr val="981A32"/>
              </a:solidFill>
              <a:ln w="6350">
                <a:solidFill>
                  <a:schemeClr val="tx1"/>
                </a:solidFill>
                <a:prstDash val="solid"/>
              </a:ln>
            </c:spPr>
          </c:dPt>
          <c:dPt>
            <c:idx val="4"/>
            <c:bubble3D val="0"/>
          </c:dPt>
          <c:dPt>
            <c:idx val="5"/>
            <c:bubble3D val="0"/>
            <c:spPr>
              <a:solidFill>
                <a:srgbClr val="981A32"/>
              </a:solidFill>
              <a:ln w="6350">
                <a:solidFill>
                  <a:schemeClr val="tx1"/>
                </a:solidFill>
                <a:prstDash val="solid"/>
              </a:ln>
            </c:spPr>
          </c:dPt>
          <c:dPt>
            <c:idx val="6"/>
            <c:bubble3D val="0"/>
          </c:dPt>
          <c:dPt>
            <c:idx val="7"/>
            <c:bubble3D val="0"/>
            <c:spPr>
              <a:solidFill>
                <a:srgbClr val="981A32"/>
              </a:solidFill>
              <a:ln w="6350">
                <a:solidFill>
                  <a:schemeClr val="tx1"/>
                </a:solidFill>
                <a:prstDash val="solid"/>
              </a:ln>
            </c:spPr>
          </c:dPt>
          <c:dLbls>
            <c:dLbl>
              <c:idx val="0"/>
              <c:layout>
                <c:manualLayout>
                  <c:x val="0.15998789981760755"/>
                  <c:y val="-0.18241490491195755"/>
                </c:manualLayout>
              </c:layout>
              <c:dLblPos val="bestFit"/>
              <c:showLegendKey val="0"/>
              <c:showVal val="1"/>
              <c:showCatName val="1"/>
              <c:showSerName val="0"/>
              <c:showPercent val="0"/>
              <c:showBubbleSize val="0"/>
            </c:dLbl>
            <c:dLbl>
              <c:idx val="1"/>
              <c:layout>
                <c:manualLayout>
                  <c:x val="-1.6862423447069116E-2"/>
                  <c:y val="7.9436411357671197E-2"/>
                </c:manualLayout>
              </c:layout>
              <c:dLblPos val="bestFit"/>
              <c:showLegendKey val="0"/>
              <c:showVal val="1"/>
              <c:showCatName val="1"/>
              <c:showSerName val="0"/>
              <c:showPercent val="0"/>
              <c:showBubbleSize val="0"/>
            </c:dLbl>
            <c:dLbl>
              <c:idx val="2"/>
              <c:layout>
                <c:manualLayout>
                  <c:x val="-6.2667687372411785E-3"/>
                  <c:y val="-2.0457408732999283E-2"/>
                </c:manualLayout>
              </c:layout>
              <c:tx>
                <c:rich>
                  <a:bodyPr/>
                  <a:lstStyle/>
                  <a:p>
                    <a:r>
                      <a:rPr lang="en-US" dirty="0" smtClean="0"/>
                      <a:t>On-the-Job-Training</a:t>
                    </a:r>
                    <a:r>
                      <a:rPr lang="en-US" dirty="0"/>
                      <a:t>/
Workshop, </a:t>
                    </a:r>
                    <a:r>
                      <a:rPr lang="en-US" dirty="0" smtClean="0"/>
                      <a:t>0.4%</a:t>
                    </a:r>
                    <a:endParaRPr lang="en-US" dirty="0"/>
                  </a:p>
                </c:rich>
              </c:tx>
              <c:dLblPos val="bestFit"/>
              <c:showLegendKey val="0"/>
              <c:showVal val="1"/>
              <c:showCatName val="1"/>
              <c:showSerName val="0"/>
              <c:showPercent val="0"/>
              <c:showBubbleSize val="0"/>
            </c:dLbl>
            <c:dLbl>
              <c:idx val="3"/>
              <c:layout>
                <c:manualLayout>
                  <c:x val="1.41445048067771E-2"/>
                  <c:y val="-7.4555299679023454E-2"/>
                </c:manualLayout>
              </c:layout>
              <c:dLblPos val="bestFit"/>
              <c:showLegendKey val="0"/>
              <c:showVal val="1"/>
              <c:showCatName val="1"/>
              <c:showSerName val="0"/>
              <c:showPercent val="0"/>
              <c:showBubbleSize val="0"/>
            </c:dLbl>
            <c:dLbl>
              <c:idx val="4"/>
              <c:layout>
                <c:manualLayout>
                  <c:x val="3.6360099055414687E-2"/>
                  <c:y val="-7.824121998826318E-2"/>
                </c:manualLayout>
              </c:layout>
              <c:showLegendKey val="0"/>
              <c:showVal val="1"/>
              <c:showCatName val="1"/>
              <c:showSerName val="0"/>
              <c:showPercent val="0"/>
              <c:showBubbleSize val="0"/>
            </c:dLbl>
            <c:dLbl>
              <c:idx val="5"/>
              <c:layout/>
              <c:tx>
                <c:rich>
                  <a:bodyPr/>
                  <a:lstStyle/>
                  <a:p>
                    <a:r>
                      <a:rPr lang="en-US" smtClean="0"/>
                      <a:t>Unemployed, </a:t>
                    </a:r>
                    <a:r>
                      <a:rPr lang="en-US" dirty="0"/>
                      <a:t>15.8%</a:t>
                    </a:r>
                  </a:p>
                </c:rich>
              </c:tx>
              <c:showLegendKey val="0"/>
              <c:showVal val="1"/>
              <c:showCatName val="1"/>
              <c:showSerName val="0"/>
              <c:showPercent val="0"/>
              <c:showBubbleSize val="0"/>
            </c:dLbl>
            <c:numFmt formatCode="0.0%" sourceLinked="0"/>
            <c:spPr>
              <a:noFill/>
              <a:ln w="25391">
                <a:noFill/>
              </a:ln>
            </c:spPr>
            <c:txPr>
              <a:bodyPr/>
              <a:lstStyle/>
              <a:p>
                <a:pPr>
                  <a:defRPr sz="1200" b="0" i="0" u="none" strike="noStrike" baseline="0">
                    <a:solidFill>
                      <a:schemeClr val="tx1"/>
                    </a:solidFill>
                    <a:latin typeface="Arial"/>
                    <a:ea typeface="Arial"/>
                    <a:cs typeface="Arial"/>
                  </a:defRPr>
                </a:pPr>
                <a:endParaRPr lang="en-US"/>
              </a:p>
            </c:txPr>
            <c:showLegendKey val="0"/>
            <c:showVal val="1"/>
            <c:showCatName val="1"/>
            <c:showSerName val="0"/>
            <c:showPercent val="0"/>
            <c:showBubbleSize val="0"/>
            <c:showLeaderLines val="1"/>
          </c:dLbls>
          <c:cat>
            <c:strRef>
              <c:f>Sheet1!$B$1:$I$1</c:f>
              <c:strCache>
                <c:ptCount val="8"/>
                <c:pt idx="0">
                  <c:v>Working</c:v>
                </c:pt>
                <c:pt idx="1">
                  <c:v>Homemaker</c:v>
                </c:pt>
                <c:pt idx="2">
                  <c:v>On-Job-Training/
Workshop</c:v>
                </c:pt>
                <c:pt idx="3">
                  <c:v>Retired</c:v>
                </c:pt>
                <c:pt idx="4">
                  <c:v>Student</c:v>
                </c:pt>
                <c:pt idx="5">
                  <c:v>Unemployment</c:v>
                </c:pt>
                <c:pt idx="6">
                  <c:v>Other</c:v>
                </c:pt>
                <c:pt idx="7">
                  <c:v>Unknown</c:v>
                </c:pt>
              </c:strCache>
            </c:strRef>
          </c:cat>
          <c:val>
            <c:numRef>
              <c:f>Sheet1!$B$2:$I$2</c:f>
              <c:numCache>
                <c:formatCode>0.0%</c:formatCode>
                <c:ptCount val="8"/>
                <c:pt idx="0">
                  <c:v>0.57099999999999995</c:v>
                </c:pt>
                <c:pt idx="1">
                  <c:v>1.9E-2</c:v>
                </c:pt>
                <c:pt idx="2">
                  <c:v>3.0000000000000001E-3</c:v>
                </c:pt>
                <c:pt idx="3">
                  <c:v>6.8000000000000005E-2</c:v>
                </c:pt>
                <c:pt idx="4">
                  <c:v>0.152</c:v>
                </c:pt>
                <c:pt idx="5">
                  <c:v>0.158</c:v>
                </c:pt>
                <c:pt idx="6">
                  <c:v>1.4E-2</c:v>
                </c:pt>
                <c:pt idx="7">
                  <c:v>1.2999999999999999E-2</c:v>
                </c:pt>
              </c:numCache>
            </c:numRef>
          </c:val>
        </c:ser>
        <c:dLbls>
          <c:showLegendKey val="0"/>
          <c:showVal val="0"/>
          <c:showCatName val="0"/>
          <c:showSerName val="0"/>
          <c:showPercent val="0"/>
          <c:showBubbleSize val="0"/>
          <c:showLeaderLines val="1"/>
        </c:dLbls>
        <c:firstSliceAng val="70"/>
      </c:pieChart>
      <c:spPr>
        <a:noFill/>
        <a:ln w="25391">
          <a:noFill/>
        </a:ln>
      </c:spPr>
    </c:plotArea>
    <c:plotVisOnly val="1"/>
    <c:dispBlanksAs val="zero"/>
    <c:showDLblsOverMax val="0"/>
  </c:chart>
  <c:spPr>
    <a:noFill/>
    <a:ln>
      <a:noFill/>
    </a:ln>
  </c:spPr>
  <c:txPr>
    <a:bodyPr/>
    <a:lstStyle/>
    <a:p>
      <a:pPr>
        <a:defRPr sz="1799" b="1" i="0" u="none" strike="noStrike" baseline="0">
          <a:solidFill>
            <a:schemeClr val="tx1"/>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95936794582393"/>
          <c:y val="5.2631578947368418E-2"/>
          <c:w val="0.41196388261851014"/>
          <c:h val="0.91478696741854637"/>
        </c:manualLayout>
      </c:layout>
      <c:pieChart>
        <c:varyColors val="1"/>
        <c:ser>
          <c:idx val="0"/>
          <c:order val="0"/>
          <c:tx>
            <c:strRef>
              <c:f>Sheet1!$A$2</c:f>
              <c:strCache>
                <c:ptCount val="1"/>
                <c:pt idx="0">
                  <c:v>Race</c:v>
                </c:pt>
              </c:strCache>
            </c:strRef>
          </c:tx>
          <c:spPr>
            <a:solidFill>
              <a:srgbClr val="007F7B"/>
            </a:solidFill>
            <a:ln w="6350">
              <a:solidFill>
                <a:schemeClr val="tx1"/>
              </a:solidFill>
              <a:prstDash val="solid"/>
            </a:ln>
          </c:spPr>
          <c:explosion val="6"/>
          <c:dPt>
            <c:idx val="0"/>
            <c:bubble3D val="0"/>
          </c:dPt>
          <c:dPt>
            <c:idx val="1"/>
            <c:bubble3D val="0"/>
            <c:spPr>
              <a:solidFill>
                <a:srgbClr val="981A32"/>
              </a:solidFill>
              <a:ln w="6350">
                <a:solidFill>
                  <a:schemeClr val="tx1"/>
                </a:solidFill>
                <a:prstDash val="solid"/>
              </a:ln>
            </c:spPr>
          </c:dPt>
          <c:dPt>
            <c:idx val="2"/>
            <c:bubble3D val="0"/>
          </c:dPt>
          <c:dPt>
            <c:idx val="3"/>
            <c:bubble3D val="0"/>
            <c:spPr>
              <a:solidFill>
                <a:srgbClr val="981A32"/>
              </a:solidFill>
              <a:ln w="6350">
                <a:solidFill>
                  <a:schemeClr val="tx1"/>
                </a:solidFill>
                <a:prstDash val="solid"/>
              </a:ln>
            </c:spPr>
          </c:dPt>
          <c:dPt>
            <c:idx val="4"/>
            <c:bubble3D val="0"/>
          </c:dPt>
          <c:dPt>
            <c:idx val="5"/>
            <c:bubble3D val="0"/>
            <c:spPr>
              <a:solidFill>
                <a:srgbClr val="981A32"/>
              </a:solidFill>
              <a:ln w="6350">
                <a:solidFill>
                  <a:schemeClr val="tx1"/>
                </a:solidFill>
                <a:prstDash val="solid"/>
              </a:ln>
            </c:spPr>
          </c:dPt>
          <c:dLbls>
            <c:dLbl>
              <c:idx val="0"/>
              <c:layout>
                <c:manualLayout>
                  <c:x val="-0.16431560650817323"/>
                  <c:y val="-0.18255375805297064"/>
                </c:manualLayout>
              </c:layout>
              <c:tx>
                <c:rich>
                  <a:bodyPr/>
                  <a:lstStyle/>
                  <a:p>
                    <a:r>
                      <a:rPr lang="en-US" dirty="0"/>
                      <a:t>White
</a:t>
                    </a:r>
                    <a:r>
                      <a:rPr lang="en-US" dirty="0" smtClean="0"/>
                      <a:t>67.3%</a:t>
                    </a:r>
                    <a:endParaRPr lang="en-US" dirty="0"/>
                  </a:p>
                </c:rich>
              </c:tx>
              <c:dLblPos val="bestFit"/>
              <c:showLegendKey val="0"/>
              <c:showVal val="0"/>
              <c:showCatName val="1"/>
              <c:showSerName val="0"/>
              <c:showPercent val="1"/>
              <c:showBubbleSize val="0"/>
            </c:dLbl>
            <c:dLbl>
              <c:idx val="1"/>
              <c:layout>
                <c:manualLayout>
                  <c:x val="-0.17885470688850397"/>
                  <c:y val="4.0100250626566414E-2"/>
                </c:manualLayout>
              </c:layout>
              <c:tx>
                <c:rich>
                  <a:bodyPr/>
                  <a:lstStyle/>
                  <a:p>
                    <a:r>
                      <a:rPr lang="en-US" dirty="0"/>
                      <a:t>African American
</a:t>
                    </a:r>
                    <a:r>
                      <a:rPr lang="en-US" dirty="0" smtClean="0"/>
                      <a:t>22.8%</a:t>
                    </a:r>
                    <a:endParaRPr lang="en-US" dirty="0"/>
                  </a:p>
                </c:rich>
              </c:tx>
              <c:dLblPos val="bestFit"/>
              <c:showLegendKey val="0"/>
              <c:showVal val="0"/>
              <c:showCatName val="1"/>
              <c:showSerName val="0"/>
              <c:showPercent val="1"/>
              <c:showBubbleSize val="0"/>
            </c:dLbl>
            <c:dLbl>
              <c:idx val="2"/>
              <c:layout/>
              <c:tx>
                <c:rich>
                  <a:bodyPr/>
                  <a:lstStyle/>
                  <a:p>
                    <a:r>
                      <a:rPr lang="en-US" dirty="0"/>
                      <a:t>American Indian
</a:t>
                    </a:r>
                    <a:r>
                      <a:rPr lang="en-US" dirty="0" smtClean="0"/>
                      <a:t>0.9%</a:t>
                    </a:r>
                    <a:endParaRPr lang="en-US" dirty="0"/>
                  </a:p>
                </c:rich>
              </c:tx>
              <c:dLblPos val="bestFit"/>
              <c:showLegendKey val="0"/>
              <c:showVal val="0"/>
              <c:showCatName val="1"/>
              <c:showSerName val="0"/>
              <c:showPercent val="1"/>
              <c:showBubbleSize val="0"/>
            </c:dLbl>
            <c:dLbl>
              <c:idx val="3"/>
              <c:layout>
                <c:manualLayout>
                  <c:x val="6.9223353557372927E-2"/>
                  <c:y val="-2.3020186113099497E-2"/>
                </c:manualLayout>
              </c:layout>
              <c:tx>
                <c:rich>
                  <a:bodyPr/>
                  <a:lstStyle/>
                  <a:p>
                    <a:r>
                      <a:rPr lang="en-US" dirty="0"/>
                      <a:t>Asian
</a:t>
                    </a:r>
                    <a:r>
                      <a:rPr lang="en-US" dirty="0" smtClean="0"/>
                      <a:t>1.7%</a:t>
                    </a:r>
                    <a:endParaRPr lang="en-US" dirty="0"/>
                  </a:p>
                </c:rich>
              </c:tx>
              <c:dLblPos val="bestFit"/>
              <c:showLegendKey val="0"/>
              <c:showVal val="0"/>
              <c:showCatName val="1"/>
              <c:showSerName val="0"/>
              <c:showPercent val="1"/>
              <c:showBubbleSize val="0"/>
            </c:dLbl>
            <c:dLbl>
              <c:idx val="4"/>
              <c:layout>
                <c:manualLayout>
                  <c:x val="0.11878455735774018"/>
                  <c:y val="6.0143157464168651E-2"/>
                </c:manualLayout>
              </c:layout>
              <c:tx>
                <c:rich>
                  <a:bodyPr/>
                  <a:lstStyle/>
                  <a:p>
                    <a:r>
                      <a:rPr lang="en-US" dirty="0"/>
                      <a:t>Other
</a:t>
                    </a:r>
                    <a:r>
                      <a:rPr lang="en-US" dirty="0" smtClean="0"/>
                      <a:t>1.6%</a:t>
                    </a:r>
                    <a:endParaRPr lang="en-US" dirty="0"/>
                  </a:p>
                </c:rich>
              </c:tx>
              <c:dLblPos val="bestFit"/>
              <c:showLegendKey val="0"/>
              <c:showVal val="0"/>
              <c:showCatName val="1"/>
              <c:showSerName val="0"/>
              <c:showPercent val="1"/>
              <c:showBubbleSize val="0"/>
            </c:dLbl>
            <c:dLbl>
              <c:idx val="5"/>
              <c:layout>
                <c:manualLayout>
                  <c:x val="4.9051971408430838E-2"/>
                  <c:y val="6.9351892975100596E-2"/>
                </c:manualLayout>
              </c:layout>
              <c:tx>
                <c:rich>
                  <a:bodyPr/>
                  <a:lstStyle/>
                  <a:p>
                    <a:r>
                      <a:rPr lang="en-US" dirty="0"/>
                      <a:t>Unknown
</a:t>
                    </a:r>
                    <a:r>
                      <a:rPr lang="en-US" dirty="0" smtClean="0"/>
                      <a:t>5.8%</a:t>
                    </a:r>
                    <a:endParaRPr lang="en-US" dirty="0"/>
                  </a:p>
                </c:rich>
              </c:tx>
              <c:dLblPos val="bestFit"/>
              <c:showLegendKey val="0"/>
              <c:showVal val="0"/>
              <c:showCatName val="1"/>
              <c:showSerName val="0"/>
              <c:showPercent val="1"/>
              <c:showBubbleSize val="0"/>
            </c:dLbl>
            <c:numFmt formatCode="0%" sourceLinked="0"/>
            <c:spPr>
              <a:noFill/>
              <a:ln w="23434">
                <a:noFill/>
              </a:ln>
            </c:spPr>
            <c:txPr>
              <a:bodyPr/>
              <a:lstStyle/>
              <a:p>
                <a:pPr>
                  <a:defRPr sz="1200" b="0" i="0" u="none" strike="noStrike" baseline="0">
                    <a:solidFill>
                      <a:schemeClr val="tx1"/>
                    </a:solidFill>
                    <a:latin typeface="Arial"/>
                    <a:ea typeface="Arial"/>
                    <a:cs typeface="Arial"/>
                  </a:defRPr>
                </a:pPr>
                <a:endParaRPr lang="en-US"/>
              </a:p>
            </c:txPr>
            <c:showLegendKey val="0"/>
            <c:showVal val="0"/>
            <c:showCatName val="1"/>
            <c:showSerName val="0"/>
            <c:showPercent val="1"/>
            <c:showBubbleSize val="0"/>
            <c:showLeaderLines val="1"/>
          </c:dLbls>
          <c:cat>
            <c:strRef>
              <c:f>Sheet1!$B$1:$G$1</c:f>
              <c:strCache>
                <c:ptCount val="6"/>
                <c:pt idx="0">
                  <c:v>White</c:v>
                </c:pt>
                <c:pt idx="1">
                  <c:v>African American</c:v>
                </c:pt>
                <c:pt idx="2">
                  <c:v>American Indian</c:v>
                </c:pt>
                <c:pt idx="3">
                  <c:v>Asian</c:v>
                </c:pt>
                <c:pt idx="4">
                  <c:v>Other</c:v>
                </c:pt>
                <c:pt idx="5">
                  <c:v>Unknown</c:v>
                </c:pt>
              </c:strCache>
            </c:strRef>
          </c:cat>
          <c:val>
            <c:numRef>
              <c:f>Sheet1!$B$2:$G$2</c:f>
              <c:numCache>
                <c:formatCode>General</c:formatCode>
                <c:ptCount val="6"/>
                <c:pt idx="0">
                  <c:v>19117</c:v>
                </c:pt>
                <c:pt idx="1">
                  <c:v>6471</c:v>
                </c:pt>
                <c:pt idx="2">
                  <c:v>268</c:v>
                </c:pt>
                <c:pt idx="3">
                  <c:v>474</c:v>
                </c:pt>
                <c:pt idx="4">
                  <c:v>440</c:v>
                </c:pt>
                <c:pt idx="5">
                  <c:v>1680</c:v>
                </c:pt>
              </c:numCache>
            </c:numRef>
          </c:val>
        </c:ser>
        <c:dLbls>
          <c:showLegendKey val="0"/>
          <c:showVal val="0"/>
          <c:showCatName val="0"/>
          <c:showSerName val="0"/>
          <c:showPercent val="0"/>
          <c:showBubbleSize val="0"/>
          <c:showLeaderLines val="1"/>
        </c:dLbls>
        <c:firstSliceAng val="70"/>
      </c:pieChart>
      <c:spPr>
        <a:noFill/>
        <a:ln w="23434">
          <a:noFill/>
        </a:ln>
      </c:spPr>
    </c:plotArea>
    <c:plotVisOnly val="1"/>
    <c:dispBlanksAs val="zero"/>
    <c:showDLblsOverMax val="0"/>
  </c:chart>
  <c:spPr>
    <a:noFill/>
    <a:ln>
      <a:noFill/>
    </a:ln>
  </c:spPr>
  <c:txPr>
    <a:bodyPr/>
    <a:lstStyle/>
    <a:p>
      <a:pPr>
        <a:defRPr sz="1476" b="0" i="0" u="none" strike="noStrike" baseline="0">
          <a:solidFill>
            <a:schemeClr val="tx1"/>
          </a:solidFill>
          <a:latin typeface="Arial"/>
          <a:ea typeface="Arial"/>
          <a:cs typeface="Aria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12962962962963"/>
          <c:y val="0.11867743813987065"/>
          <c:w val="0.82330246913580252"/>
          <c:h val="0.73459158446998873"/>
        </c:manualLayout>
      </c:layout>
      <c:lineChart>
        <c:grouping val="standard"/>
        <c:varyColors val="0"/>
        <c:ser>
          <c:idx val="0"/>
          <c:order val="0"/>
          <c:tx>
            <c:strRef>
              <c:f>Sheet1!$A$2</c:f>
              <c:strCache>
                <c:ptCount val="1"/>
                <c:pt idx="0">
                  <c:v>Vehicular Accidents</c:v>
                </c:pt>
              </c:strCache>
            </c:strRef>
          </c:tx>
          <c:spPr>
            <a:ln w="20492">
              <a:solidFill>
                <a:srgbClr val="003300"/>
              </a:solidFill>
              <a:prstDash val="solid"/>
            </a:ln>
          </c:spPr>
          <c:marker>
            <c:symbol val="diamond"/>
            <c:size val="7"/>
            <c:spPr>
              <a:solidFill>
                <a:srgbClr val="003300"/>
              </a:solidFill>
              <a:ln>
                <a:solidFill>
                  <a:srgbClr val="003300"/>
                </a:solidFill>
                <a:prstDash val="solid"/>
              </a:ln>
            </c:spPr>
          </c:marker>
          <c:cat>
            <c:strRef>
              <c:f>Sheet1!$B$1:$I$1</c:f>
              <c:strCache>
                <c:ptCount val="8"/>
                <c:pt idx="0">
                  <c:v>1973-79</c:v>
                </c:pt>
                <c:pt idx="1">
                  <c:v>1980-84</c:v>
                </c:pt>
                <c:pt idx="2">
                  <c:v>1985-89</c:v>
                </c:pt>
                <c:pt idx="3">
                  <c:v>1990-94</c:v>
                </c:pt>
                <c:pt idx="4">
                  <c:v>1995-99</c:v>
                </c:pt>
                <c:pt idx="5">
                  <c:v>2000-04</c:v>
                </c:pt>
                <c:pt idx="6">
                  <c:v>2005-09</c:v>
                </c:pt>
                <c:pt idx="7">
                  <c:v>2010-12</c:v>
                </c:pt>
              </c:strCache>
            </c:strRef>
          </c:cat>
          <c:val>
            <c:numRef>
              <c:f>Sheet1!$B$2:$I$2</c:f>
              <c:numCache>
                <c:formatCode>0.0%</c:formatCode>
                <c:ptCount val="8"/>
                <c:pt idx="0">
                  <c:v>0.46899999999999997</c:v>
                </c:pt>
                <c:pt idx="1">
                  <c:v>0.45200000000000001</c:v>
                </c:pt>
                <c:pt idx="2">
                  <c:v>0.42199999999999999</c:v>
                </c:pt>
                <c:pt idx="3">
                  <c:v>0.36299999999999999</c:v>
                </c:pt>
                <c:pt idx="4">
                  <c:v>0.4</c:v>
                </c:pt>
                <c:pt idx="5">
                  <c:v>0.47499999999999998</c:v>
                </c:pt>
                <c:pt idx="6">
                  <c:v>0.40400000000000003</c:v>
                </c:pt>
                <c:pt idx="7">
                  <c:v>0.36499999999999999</c:v>
                </c:pt>
              </c:numCache>
            </c:numRef>
          </c:val>
          <c:smooth val="0"/>
        </c:ser>
        <c:ser>
          <c:idx val="5"/>
          <c:order val="1"/>
          <c:tx>
            <c:strRef>
              <c:f>Sheet1!$A$5</c:f>
              <c:strCache>
                <c:ptCount val="1"/>
                <c:pt idx="0">
                  <c:v>Falls</c:v>
                </c:pt>
              </c:strCache>
            </c:strRef>
          </c:tx>
          <c:spPr>
            <a:ln w="20492">
              <a:solidFill>
                <a:srgbClr val="FFC000"/>
              </a:solidFill>
              <a:prstDash val="solid"/>
            </a:ln>
          </c:spPr>
          <c:marker>
            <c:symbol val="circle"/>
            <c:size val="7"/>
            <c:spPr>
              <a:solidFill>
                <a:srgbClr val="FFC000"/>
              </a:solidFill>
              <a:ln>
                <a:solidFill>
                  <a:srgbClr val="FFC000"/>
                </a:solidFill>
                <a:prstDash val="solid"/>
              </a:ln>
            </c:spPr>
          </c:marker>
          <c:cat>
            <c:strRef>
              <c:f>Sheet1!$B$1:$I$1</c:f>
              <c:strCache>
                <c:ptCount val="8"/>
                <c:pt idx="0">
                  <c:v>1973-79</c:v>
                </c:pt>
                <c:pt idx="1">
                  <c:v>1980-84</c:v>
                </c:pt>
                <c:pt idx="2">
                  <c:v>1985-89</c:v>
                </c:pt>
                <c:pt idx="3">
                  <c:v>1990-94</c:v>
                </c:pt>
                <c:pt idx="4">
                  <c:v>1995-99</c:v>
                </c:pt>
                <c:pt idx="5">
                  <c:v>2000-04</c:v>
                </c:pt>
                <c:pt idx="6">
                  <c:v>2005-09</c:v>
                </c:pt>
                <c:pt idx="7">
                  <c:v>2010-12</c:v>
                </c:pt>
              </c:strCache>
            </c:strRef>
          </c:cat>
          <c:val>
            <c:numRef>
              <c:f>Sheet1!$B$5:$I$5</c:f>
              <c:numCache>
                <c:formatCode>0.0%</c:formatCode>
                <c:ptCount val="8"/>
                <c:pt idx="0">
                  <c:v>0.16500000000000001</c:v>
                </c:pt>
                <c:pt idx="1">
                  <c:v>0.16900000000000001</c:v>
                </c:pt>
                <c:pt idx="2">
                  <c:v>0.20699999999999999</c:v>
                </c:pt>
                <c:pt idx="3">
                  <c:v>0.2</c:v>
                </c:pt>
                <c:pt idx="4">
                  <c:v>0.23300000000000001</c:v>
                </c:pt>
                <c:pt idx="5">
                  <c:v>0.23</c:v>
                </c:pt>
                <c:pt idx="6">
                  <c:v>0.27800000000000002</c:v>
                </c:pt>
                <c:pt idx="7">
                  <c:v>0.28499999999999998</c:v>
                </c:pt>
              </c:numCache>
            </c:numRef>
          </c:val>
          <c:smooth val="0"/>
        </c:ser>
        <c:ser>
          <c:idx val="1"/>
          <c:order val="2"/>
          <c:tx>
            <c:strRef>
              <c:f>Sheet1!$A$3</c:f>
              <c:strCache>
                <c:ptCount val="1"/>
                <c:pt idx="0">
                  <c:v>Violence</c:v>
                </c:pt>
              </c:strCache>
            </c:strRef>
          </c:tx>
          <c:spPr>
            <a:ln w="20492">
              <a:solidFill>
                <a:srgbClr val="0070C0"/>
              </a:solidFill>
              <a:prstDash val="solid"/>
            </a:ln>
          </c:spPr>
          <c:marker>
            <c:symbol val="square"/>
            <c:size val="6"/>
            <c:spPr>
              <a:solidFill>
                <a:srgbClr val="0070C0"/>
              </a:solidFill>
              <a:ln>
                <a:noFill/>
              </a:ln>
            </c:spPr>
          </c:marker>
          <c:cat>
            <c:strRef>
              <c:f>Sheet1!$B$1:$I$1</c:f>
              <c:strCache>
                <c:ptCount val="8"/>
                <c:pt idx="0">
                  <c:v>1973-79</c:v>
                </c:pt>
                <c:pt idx="1">
                  <c:v>1980-84</c:v>
                </c:pt>
                <c:pt idx="2">
                  <c:v>1985-89</c:v>
                </c:pt>
                <c:pt idx="3">
                  <c:v>1990-94</c:v>
                </c:pt>
                <c:pt idx="4">
                  <c:v>1995-99</c:v>
                </c:pt>
                <c:pt idx="5">
                  <c:v>2000-04</c:v>
                </c:pt>
                <c:pt idx="6">
                  <c:v>2005-09</c:v>
                </c:pt>
                <c:pt idx="7">
                  <c:v>2010-12</c:v>
                </c:pt>
              </c:strCache>
            </c:strRef>
          </c:cat>
          <c:val>
            <c:numRef>
              <c:f>Sheet1!$B$3:$I$3</c:f>
              <c:numCache>
                <c:formatCode>0.0%</c:formatCode>
                <c:ptCount val="8"/>
                <c:pt idx="0">
                  <c:v>0.13300000000000001</c:v>
                </c:pt>
                <c:pt idx="1">
                  <c:v>0.16</c:v>
                </c:pt>
                <c:pt idx="2">
                  <c:v>0.188</c:v>
                </c:pt>
                <c:pt idx="3">
                  <c:v>0.28899999999999998</c:v>
                </c:pt>
                <c:pt idx="4">
                  <c:v>0.21099999999999999</c:v>
                </c:pt>
                <c:pt idx="5">
                  <c:v>0.13900000000000001</c:v>
                </c:pt>
                <c:pt idx="6">
                  <c:v>0.151</c:v>
                </c:pt>
                <c:pt idx="7">
                  <c:v>0.14299999999999999</c:v>
                </c:pt>
              </c:numCache>
            </c:numRef>
          </c:val>
          <c:smooth val="0"/>
        </c:ser>
        <c:ser>
          <c:idx val="2"/>
          <c:order val="3"/>
          <c:tx>
            <c:strRef>
              <c:f>Sheet1!$A$4</c:f>
              <c:strCache>
                <c:ptCount val="1"/>
                <c:pt idx="0">
                  <c:v>Sports</c:v>
                </c:pt>
              </c:strCache>
            </c:strRef>
          </c:tx>
          <c:spPr>
            <a:ln w="20492">
              <a:solidFill>
                <a:srgbClr val="C00000"/>
              </a:solidFill>
              <a:prstDash val="solid"/>
            </a:ln>
          </c:spPr>
          <c:marker>
            <c:symbol val="triangle"/>
            <c:size val="7"/>
            <c:spPr>
              <a:solidFill>
                <a:srgbClr val="C00000"/>
              </a:solidFill>
              <a:ln>
                <a:solidFill>
                  <a:srgbClr val="C00000"/>
                </a:solidFill>
                <a:prstDash val="solid"/>
              </a:ln>
            </c:spPr>
          </c:marker>
          <c:dLbls>
            <c:txPr>
              <a:bodyPr/>
              <a:lstStyle/>
              <a:p>
                <a:pPr>
                  <a:defRPr sz="1100"/>
                </a:pPr>
                <a:endParaRPr lang="en-US"/>
              </a:p>
            </c:txPr>
            <c:dLblPos val="b"/>
            <c:showLegendKey val="0"/>
            <c:showVal val="1"/>
            <c:showCatName val="0"/>
            <c:showSerName val="0"/>
            <c:showPercent val="0"/>
            <c:showBubbleSize val="0"/>
            <c:showLeaderLines val="0"/>
          </c:dLbls>
          <c:cat>
            <c:strRef>
              <c:f>Sheet1!$B$1:$I$1</c:f>
              <c:strCache>
                <c:ptCount val="8"/>
                <c:pt idx="0">
                  <c:v>1973-79</c:v>
                </c:pt>
                <c:pt idx="1">
                  <c:v>1980-84</c:v>
                </c:pt>
                <c:pt idx="2">
                  <c:v>1985-89</c:v>
                </c:pt>
                <c:pt idx="3">
                  <c:v>1990-94</c:v>
                </c:pt>
                <c:pt idx="4">
                  <c:v>1995-99</c:v>
                </c:pt>
                <c:pt idx="5">
                  <c:v>2000-04</c:v>
                </c:pt>
                <c:pt idx="6">
                  <c:v>2005-09</c:v>
                </c:pt>
                <c:pt idx="7">
                  <c:v>2010-12</c:v>
                </c:pt>
              </c:strCache>
            </c:strRef>
          </c:cat>
          <c:val>
            <c:numRef>
              <c:f>Sheet1!$B$4:$I$4</c:f>
              <c:numCache>
                <c:formatCode>0.0%</c:formatCode>
                <c:ptCount val="8"/>
                <c:pt idx="0">
                  <c:v>0.14399999999999999</c:v>
                </c:pt>
                <c:pt idx="1">
                  <c:v>0.14199999999999999</c:v>
                </c:pt>
                <c:pt idx="2">
                  <c:v>0.10199999999999999</c:v>
                </c:pt>
                <c:pt idx="3">
                  <c:v>7.5999999999999998E-2</c:v>
                </c:pt>
                <c:pt idx="4">
                  <c:v>7.0000000000000007E-2</c:v>
                </c:pt>
                <c:pt idx="5">
                  <c:v>8.7999999999999995E-2</c:v>
                </c:pt>
                <c:pt idx="6">
                  <c:v>0.08</c:v>
                </c:pt>
                <c:pt idx="7">
                  <c:v>9.1999999999999998E-2</c:v>
                </c:pt>
              </c:numCache>
            </c:numRef>
          </c:val>
          <c:smooth val="0"/>
        </c:ser>
        <c:dLbls>
          <c:showLegendKey val="0"/>
          <c:showVal val="0"/>
          <c:showCatName val="0"/>
          <c:showSerName val="0"/>
          <c:showPercent val="0"/>
          <c:showBubbleSize val="0"/>
        </c:dLbls>
        <c:marker val="1"/>
        <c:smooth val="0"/>
        <c:axId val="140389376"/>
        <c:axId val="140399744"/>
      </c:lineChart>
      <c:catAx>
        <c:axId val="140389376"/>
        <c:scaling>
          <c:orientation val="minMax"/>
        </c:scaling>
        <c:delete val="0"/>
        <c:axPos val="b"/>
        <c:title>
          <c:tx>
            <c:rich>
              <a:bodyPr/>
              <a:lstStyle/>
              <a:p>
                <a:pPr>
                  <a:defRPr sz="1274" b="1" i="0" u="none" strike="noStrike" baseline="0">
                    <a:solidFill>
                      <a:srgbClr val="000080"/>
                    </a:solidFill>
                    <a:latin typeface="Arial"/>
                    <a:ea typeface="Arial"/>
                    <a:cs typeface="Arial"/>
                  </a:defRPr>
                </a:pPr>
                <a:r>
                  <a:rPr lang="en-US" baseline="0" dirty="0">
                    <a:solidFill>
                      <a:schemeClr val="tx1"/>
                    </a:solidFill>
                  </a:rPr>
                  <a:t>Year</a:t>
                </a:r>
              </a:p>
            </c:rich>
          </c:tx>
          <c:layout>
            <c:manualLayout>
              <c:xMode val="edge"/>
              <c:yMode val="edge"/>
              <c:x val="0.47311120832118209"/>
              <c:y val="0.91872617070672669"/>
            </c:manualLayout>
          </c:layout>
          <c:overlay val="0"/>
        </c:title>
        <c:numFmt formatCode="General" sourceLinked="0"/>
        <c:majorTickMark val="out"/>
        <c:minorTickMark val="none"/>
        <c:tickLblPos val="nextTo"/>
        <c:spPr>
          <a:ln w="2562">
            <a:solidFill>
              <a:schemeClr val="tx1"/>
            </a:solidFill>
            <a:prstDash val="solid"/>
          </a:ln>
        </c:spPr>
        <c:txPr>
          <a:bodyPr rot="0" vert="horz"/>
          <a:lstStyle/>
          <a:p>
            <a:pPr>
              <a:defRPr sz="968" b="1" i="0" u="none" strike="noStrike" baseline="0">
                <a:solidFill>
                  <a:schemeClr val="tx1"/>
                </a:solidFill>
                <a:latin typeface="Arial"/>
                <a:ea typeface="Arial"/>
                <a:cs typeface="Arial"/>
              </a:defRPr>
            </a:pPr>
            <a:endParaRPr lang="en-US"/>
          </a:p>
        </c:txPr>
        <c:crossAx val="140399744"/>
        <c:crosses val="autoZero"/>
        <c:auto val="1"/>
        <c:lblAlgn val="ctr"/>
        <c:lblOffset val="100"/>
        <c:tickLblSkip val="1"/>
        <c:tickMarkSkip val="1"/>
        <c:noMultiLvlLbl val="0"/>
      </c:catAx>
      <c:valAx>
        <c:axId val="140399744"/>
        <c:scaling>
          <c:orientation val="minMax"/>
          <c:max val="0.60000000000000009"/>
        </c:scaling>
        <c:delete val="0"/>
        <c:axPos val="l"/>
        <c:numFmt formatCode="0%" sourceLinked="0"/>
        <c:majorTickMark val="out"/>
        <c:minorTickMark val="none"/>
        <c:tickLblPos val="nextTo"/>
        <c:spPr>
          <a:ln w="2562">
            <a:solidFill>
              <a:schemeClr val="tx1"/>
            </a:solidFill>
            <a:prstDash val="solid"/>
          </a:ln>
        </c:spPr>
        <c:txPr>
          <a:bodyPr rot="0" vert="horz"/>
          <a:lstStyle/>
          <a:p>
            <a:pPr>
              <a:defRPr sz="1513" b="1" i="0" u="none" strike="noStrike" baseline="0">
                <a:solidFill>
                  <a:schemeClr val="tx1"/>
                </a:solidFill>
                <a:latin typeface="Arial"/>
                <a:ea typeface="Arial"/>
                <a:cs typeface="Arial"/>
              </a:defRPr>
            </a:pPr>
            <a:endParaRPr lang="en-US"/>
          </a:p>
        </c:txPr>
        <c:crossAx val="140389376"/>
        <c:crosses val="autoZero"/>
        <c:crossBetween val="between"/>
      </c:valAx>
      <c:spPr>
        <a:noFill/>
        <a:ln w="20231">
          <a:noFill/>
        </a:ln>
      </c:spPr>
    </c:plotArea>
    <c:legend>
      <c:legendPos val="r"/>
      <c:layout>
        <c:manualLayout>
          <c:xMode val="edge"/>
          <c:yMode val="edge"/>
          <c:x val="0.19648093841642228"/>
          <c:y val="5.1660516605166053E-2"/>
          <c:w val="0.67741935483870963"/>
          <c:h val="0.11439114391143912"/>
        </c:manualLayout>
      </c:layout>
      <c:overlay val="0"/>
      <c:spPr>
        <a:solidFill>
          <a:schemeClr val="bg1"/>
        </a:solidFill>
        <a:ln w="20492">
          <a:noFill/>
        </a:ln>
      </c:spPr>
      <c:txPr>
        <a:bodyPr/>
        <a:lstStyle/>
        <a:p>
          <a:pPr>
            <a:defRPr sz="1335" b="0"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13" b="1" i="0" u="none" strike="noStrike" baseline="0">
          <a:solidFill>
            <a:schemeClr val="tx1"/>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26833" cy="46450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75779" name="Rectangle 3"/>
          <p:cNvSpPr>
            <a:spLocks noGrp="1" noChangeArrowheads="1"/>
          </p:cNvSpPr>
          <p:nvPr>
            <p:ph type="dt" sz="quarter" idx="1"/>
          </p:nvPr>
        </p:nvSpPr>
        <p:spPr bwMode="auto">
          <a:xfrm>
            <a:off x="3956550" y="0"/>
            <a:ext cx="3026833" cy="46450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75780" name="Rectangle 4"/>
          <p:cNvSpPr>
            <a:spLocks noGrp="1" noChangeArrowheads="1"/>
          </p:cNvSpPr>
          <p:nvPr>
            <p:ph type="ftr" sz="quarter" idx="2"/>
          </p:nvPr>
        </p:nvSpPr>
        <p:spPr bwMode="auto">
          <a:xfrm>
            <a:off x="0" y="8817612"/>
            <a:ext cx="3026833" cy="46450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75781" name="Rectangle 5"/>
          <p:cNvSpPr>
            <a:spLocks noGrp="1" noChangeArrowheads="1"/>
          </p:cNvSpPr>
          <p:nvPr>
            <p:ph type="sldNum" sz="quarter" idx="3"/>
          </p:nvPr>
        </p:nvSpPr>
        <p:spPr bwMode="auto">
          <a:xfrm>
            <a:off x="3956550" y="8817612"/>
            <a:ext cx="3026833" cy="46450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4D4CF6FC-8353-4AEE-A2D6-0BE9B50A298A}" type="slidenum">
              <a:rPr lang="en-US"/>
              <a:pPr/>
              <a:t>‹#›</a:t>
            </a:fld>
            <a:endParaRPr lang="en-US"/>
          </a:p>
        </p:txBody>
      </p:sp>
    </p:spTree>
    <p:extLst>
      <p:ext uri="{BB962C8B-B14F-4D97-AF65-F5344CB8AC3E}">
        <p14:creationId xmlns:p14="http://schemas.microsoft.com/office/powerpoint/2010/main" val="39563137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503"/>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idx="1"/>
          </p:nvPr>
        </p:nvSpPr>
        <p:spPr>
          <a:xfrm>
            <a:off x="3956550" y="0"/>
            <a:ext cx="3026833" cy="464503"/>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F17E8C38-0AC8-43AF-81EC-EC4D793D8EC5}" type="datetimeFigureOut">
              <a:rPr lang="en-US"/>
              <a:pPr/>
              <a:t>6/21/2013</a:t>
            </a:fld>
            <a:endParaRPr lang="en-US"/>
          </a:p>
        </p:txBody>
      </p:sp>
      <p:sp>
        <p:nvSpPr>
          <p:cNvPr id="4" name="Slide Image Placeholder 3"/>
          <p:cNvSpPr>
            <a:spLocks noGrp="1" noRot="1" noChangeAspect="1"/>
          </p:cNvSpPr>
          <p:nvPr>
            <p:ph type="sldImg" idx="2"/>
          </p:nvPr>
        </p:nvSpPr>
        <p:spPr>
          <a:xfrm>
            <a:off x="1171575" y="695325"/>
            <a:ext cx="4641850" cy="3481388"/>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98500" y="4410392"/>
            <a:ext cx="5588000" cy="4177348"/>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17612"/>
            <a:ext cx="3026833" cy="464503"/>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 name="Slide Number Placeholder 6"/>
          <p:cNvSpPr>
            <a:spLocks noGrp="1"/>
          </p:cNvSpPr>
          <p:nvPr>
            <p:ph type="sldNum" sz="quarter" idx="5"/>
          </p:nvPr>
        </p:nvSpPr>
        <p:spPr>
          <a:xfrm>
            <a:off x="3956550" y="8817612"/>
            <a:ext cx="3026833" cy="464503"/>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FA98E86-A84F-4D53-820F-9E0C5593AEDA}" type="slidenum">
              <a:rPr lang="en-US"/>
              <a:pPr/>
              <a:t>‹#›</a:t>
            </a:fld>
            <a:endParaRPr lang="en-US"/>
          </a:p>
        </p:txBody>
      </p:sp>
    </p:spTree>
    <p:extLst>
      <p:ext uri="{BB962C8B-B14F-4D97-AF65-F5344CB8AC3E}">
        <p14:creationId xmlns:p14="http://schemas.microsoft.com/office/powerpoint/2010/main" val="12843248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849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8F17B39-0678-4995-980B-EE5615C2EB27}" type="slidenum">
              <a:rPr lang="en-US"/>
              <a:pPr eaLnBrk="1" hangingPunct="1"/>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942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BEF7B04-4865-4CB5-B287-EB25E104BAB1}" type="slidenum">
              <a:rPr lang="en-US"/>
              <a:pPr eaLnBrk="1" hangingPunct="1"/>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smtClean="0"/>
          </a:p>
        </p:txBody>
      </p:sp>
      <p:sp>
        <p:nvSpPr>
          <p:cNvPr id="952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179B45A-3A92-43FB-BCBE-4CAE79203C08}" type="slidenum">
              <a:rPr lang="en-US"/>
              <a:pPr eaLnBrk="1" hangingPunct="1"/>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962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0B9042F-0CE7-4791-BA31-74DE7DCEA4C3}" type="slidenum">
              <a:rPr lang="en-US"/>
              <a:pPr eaLnBrk="1" hangingPunct="1"/>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57B590D-E785-4887-80A1-57AD5E0E788A}" type="slidenum">
              <a:rPr lang="en-US"/>
              <a:pPr eaLnBrk="1" hangingPunct="1"/>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983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3851867-2C88-443D-B15C-8880818C16A3}" type="slidenum">
              <a:rPr lang="en-US"/>
              <a:pPr eaLnBrk="1" hangingPunct="1"/>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993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BBAA716-14FF-4C3A-981E-C5ACB715B832}" type="slidenum">
              <a:rPr lang="en-US"/>
              <a:pPr eaLnBrk="1" hangingPunct="1"/>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03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D5FDDC8-C57F-41A6-8F7F-672C950B4EE4}" type="slidenum">
              <a:rPr lang="en-US"/>
              <a:pPr eaLnBrk="1" hangingPunct="1"/>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13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F7ED482-5351-4E75-A5DE-673AB99EFD37}" type="slidenum">
              <a:rPr lang="en-US"/>
              <a:pPr eaLnBrk="1" hangingPunct="1"/>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24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0154F54-F261-455F-90F0-1FB48C124B78}" type="slidenum">
              <a:rPr lang="en-US"/>
              <a:pPr eaLnBrk="1" hangingPunct="1"/>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1034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966F9D3-0F26-496C-BD9D-091E46D9BB84}" type="slidenum">
              <a:rPr lang="en-US"/>
              <a:pPr eaLnBrk="1" hangingPunct="1"/>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97CE511-F3B7-4993-98B9-87E10655D782}" type="slidenum">
              <a:rPr lang="en-US"/>
              <a:pPr eaLnBrk="1" hangingPunct="1"/>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1044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2BC7C06-8135-4E55-865B-F06E09E6E645}" type="slidenum">
              <a:rPr lang="en-US"/>
              <a:pPr eaLnBrk="1" hangingPunct="1"/>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54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B951C9E-41A2-419F-B2ED-F511EADC0A4E}" type="slidenum">
              <a:rPr lang="en-US"/>
              <a:pPr eaLnBrk="1" hangingPunct="1"/>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65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88C9A0C-F5CC-49D8-9325-2DA2101F219F}" type="slidenum">
              <a:rPr lang="en-US"/>
              <a:pPr eaLnBrk="1" hangingPunct="1"/>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75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A3CEF79-87E2-4AC2-A755-BB2A9EFBF1D8}" type="slidenum">
              <a:rPr lang="en-US"/>
              <a:pPr eaLnBrk="1" hangingPunct="1"/>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1085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735C397-211D-45E7-9CCD-1B231C61DF22}" type="slidenum">
              <a:rPr lang="en-US"/>
              <a:pPr eaLnBrk="1" hangingPunct="1"/>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1095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4EAE3C4-DDAA-4994-A1B4-E700079EB7CF}" type="slidenum">
              <a:rPr lang="en-US"/>
              <a:pPr eaLnBrk="1" hangingPunct="1"/>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105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3A6878B-9392-4EDA-B54B-7463D10C0E35}" type="slidenum">
              <a:rPr lang="en-US"/>
              <a:pPr eaLnBrk="1" hangingPunct="1"/>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116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1DABD46-5EE1-401D-930E-16122C142B22}" type="slidenum">
              <a:rPr lang="en-US"/>
              <a:pPr eaLnBrk="1" hangingPunct="1"/>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126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CF3F935-F1C2-4E11-8B63-04FB4A521F9E}" type="slidenum">
              <a:rPr lang="en-US"/>
              <a:pPr eaLnBrk="1" hangingPunct="1"/>
              <a:t>29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136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D913E1E-6127-4F37-9801-A3A37C890C94}" type="slidenum">
              <a:rPr lang="en-US"/>
              <a:pPr eaLnBrk="1" hangingPunct="1"/>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C96D170-8E17-496E-8346-6FD921A80F3A}" type="slidenum">
              <a:rPr lang="en-US"/>
              <a:pPr eaLnBrk="1" hangingPunct="1"/>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2A0D712-F40D-4486-B44D-E15A7B8280C2}" type="slidenum">
              <a:rPr lang="en-US"/>
              <a:pPr eaLnBrk="1" hangingPunct="1"/>
              <a:t>32</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1157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CAEAC40-C016-4FE5-AF12-8C3497CF696A}" type="slidenum">
              <a:rPr lang="en-US"/>
              <a:pPr eaLnBrk="1" hangingPunct="1"/>
              <a:t>33</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338"/>
              </a:spcBef>
            </a:pPr>
            <a:endParaRPr lang="en-US" sz="1600" smtClean="0">
              <a:latin typeface="Arial" charset="0"/>
            </a:endParaRPr>
          </a:p>
        </p:txBody>
      </p:sp>
      <p:sp>
        <p:nvSpPr>
          <p:cNvPr id="1167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3FA5529-B404-4921-8182-BEAE3F4EC187}" type="slidenum">
              <a:rPr lang="en-US"/>
              <a:pPr eaLnBrk="1" hangingPunct="1"/>
              <a:t>34</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1177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27F814F-3B98-4BF2-9B91-41A14FC51A67}" type="slidenum">
              <a:rPr lang="en-US"/>
              <a:pPr eaLnBrk="1" hangingPunct="1"/>
              <a:t>35</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1187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8BA09A3-2C84-43AA-8D25-0CB601C2FA83}" type="slidenum">
              <a:rPr lang="en-US"/>
              <a:pPr eaLnBrk="1" hangingPunct="1"/>
              <a:t>36</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338"/>
              </a:spcBef>
            </a:pPr>
            <a:endParaRPr lang="en-US" dirty="0" smtClean="0">
              <a:solidFill>
                <a:srgbClr val="FF0000"/>
              </a:solidFill>
              <a:latin typeface="Arial" charset="0"/>
              <a:cs typeface="Arial" charset="0"/>
            </a:endParaRPr>
          </a:p>
          <a:p>
            <a:endParaRPr lang="en-US" dirty="0" smtClean="0"/>
          </a:p>
        </p:txBody>
      </p:sp>
      <p:sp>
        <p:nvSpPr>
          <p:cNvPr id="1198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8B6179A-D62E-45A4-AC5D-86D6DC0509F2}" type="slidenum">
              <a:rPr lang="en-US"/>
              <a:pPr eaLnBrk="1" hangingPunct="1"/>
              <a:t>37</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1208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EBF640D-6425-46CF-B357-A30DFD2AC905}" type="slidenum">
              <a:rPr lang="en-US"/>
              <a:pPr eaLnBrk="1" hangingPunct="1"/>
              <a:t>38</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218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4B0737E-831D-402B-A1EE-D4785E5BAD02}" type="slidenum">
              <a:rPr lang="en-US"/>
              <a:pPr eaLnBrk="1" hangingPunct="1"/>
              <a:t>60</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80000"/>
              </a:lnSpc>
            </a:pPr>
            <a:endParaRPr lang="en-US" sz="800" smtClean="0"/>
          </a:p>
          <a:p>
            <a:pPr>
              <a:lnSpc>
                <a:spcPct val="80000"/>
              </a:lnSpc>
            </a:pPr>
            <a:endParaRPr lang="en-US" sz="800" smtClean="0"/>
          </a:p>
        </p:txBody>
      </p:sp>
      <p:sp>
        <p:nvSpPr>
          <p:cNvPr id="1228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AC311B1-E3B0-4050-9553-C10635754900}" type="slidenum">
              <a:rPr lang="en-US"/>
              <a:pPr eaLnBrk="1" hangingPunct="1"/>
              <a:t>62</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80000"/>
              </a:lnSpc>
            </a:pPr>
            <a:endParaRPr lang="en-US" sz="800" smtClean="0"/>
          </a:p>
        </p:txBody>
      </p:sp>
      <p:sp>
        <p:nvSpPr>
          <p:cNvPr id="1239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2ACE261-B485-42E9-A595-E0EB66234C20}" type="slidenum">
              <a:rPr lang="en-US"/>
              <a:pPr eaLnBrk="1" hangingPunct="1"/>
              <a:t>63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880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0C54C5E-3BFE-41C3-BDF5-3AD48C22B810}" type="slidenum">
              <a:rPr lang="en-US"/>
              <a:pPr eaLnBrk="1" hangingPunct="1"/>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b="1" dirty="0" smtClean="0"/>
          </a:p>
        </p:txBody>
      </p:sp>
      <p:sp>
        <p:nvSpPr>
          <p:cNvPr id="1249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69A6F73-687C-4BCB-AAF6-635EDE702260}" type="slidenum">
              <a:rPr lang="en-US"/>
              <a:pPr eaLnBrk="1" hangingPunct="1"/>
              <a:t>65</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A98E86-A84F-4D53-820F-9E0C5593AEDA}" type="slidenum">
              <a:rPr lang="en-US" smtClean="0"/>
              <a:pPr/>
              <a:t>66</a:t>
            </a:fld>
            <a:endParaRPr lang="en-US"/>
          </a:p>
        </p:txBody>
      </p:sp>
    </p:spTree>
    <p:extLst>
      <p:ext uri="{BB962C8B-B14F-4D97-AF65-F5344CB8AC3E}">
        <p14:creationId xmlns:p14="http://schemas.microsoft.com/office/powerpoint/2010/main" val="7335431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A98E86-A84F-4D53-820F-9E0C5593AEDA}" type="slidenum">
              <a:rPr lang="en-US" smtClean="0"/>
              <a:pPr/>
              <a:t>67</a:t>
            </a:fld>
            <a:endParaRPr lang="en-US"/>
          </a:p>
        </p:txBody>
      </p:sp>
    </p:spTree>
    <p:extLst>
      <p:ext uri="{BB962C8B-B14F-4D97-AF65-F5344CB8AC3E}">
        <p14:creationId xmlns:p14="http://schemas.microsoft.com/office/powerpoint/2010/main" val="318802459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A98E86-A84F-4D53-820F-9E0C5593AEDA}" type="slidenum">
              <a:rPr lang="en-US" smtClean="0"/>
              <a:pPr/>
              <a:t>68</a:t>
            </a:fld>
            <a:endParaRPr lang="en-US"/>
          </a:p>
        </p:txBody>
      </p:sp>
    </p:spTree>
    <p:extLst>
      <p:ext uri="{BB962C8B-B14F-4D97-AF65-F5344CB8AC3E}">
        <p14:creationId xmlns:p14="http://schemas.microsoft.com/office/powerpoint/2010/main" val="270486017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A98E86-A84F-4D53-820F-9E0C5593AEDA}" type="slidenum">
              <a:rPr lang="en-US" smtClean="0"/>
              <a:pPr/>
              <a:t>69</a:t>
            </a:fld>
            <a:endParaRPr lang="en-US"/>
          </a:p>
        </p:txBody>
      </p:sp>
    </p:spTree>
    <p:extLst>
      <p:ext uri="{BB962C8B-B14F-4D97-AF65-F5344CB8AC3E}">
        <p14:creationId xmlns:p14="http://schemas.microsoft.com/office/powerpoint/2010/main" val="165314234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A98E86-A84F-4D53-820F-9E0C5593AEDA}" type="slidenum">
              <a:rPr lang="en-US" smtClean="0"/>
              <a:pPr/>
              <a:t>70</a:t>
            </a:fld>
            <a:endParaRPr lang="en-US"/>
          </a:p>
        </p:txBody>
      </p:sp>
    </p:spTree>
    <p:extLst>
      <p:ext uri="{BB962C8B-B14F-4D97-AF65-F5344CB8AC3E}">
        <p14:creationId xmlns:p14="http://schemas.microsoft.com/office/powerpoint/2010/main" val="300790561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A98E86-A84F-4D53-820F-9E0C5593AEDA}" type="slidenum">
              <a:rPr lang="en-US" smtClean="0"/>
              <a:pPr/>
              <a:t>71</a:t>
            </a:fld>
            <a:endParaRPr lang="en-US"/>
          </a:p>
        </p:txBody>
      </p:sp>
    </p:spTree>
    <p:extLst>
      <p:ext uri="{BB962C8B-B14F-4D97-AF65-F5344CB8AC3E}">
        <p14:creationId xmlns:p14="http://schemas.microsoft.com/office/powerpoint/2010/main" val="150513619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0FA98E86-A84F-4D53-820F-9E0C5593AEDA}" type="slidenum">
              <a:rPr lang="en-US" smtClean="0"/>
              <a:pPr/>
              <a:t>72</a:t>
            </a:fld>
            <a:endParaRPr lang="en-US"/>
          </a:p>
        </p:txBody>
      </p:sp>
    </p:spTree>
    <p:extLst>
      <p:ext uri="{BB962C8B-B14F-4D97-AF65-F5344CB8AC3E}">
        <p14:creationId xmlns:p14="http://schemas.microsoft.com/office/powerpoint/2010/main" val="67688671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1259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708DAFF-35BA-4DD7-8806-A6072AD3DEBC}" type="slidenum">
              <a:rPr lang="en-US"/>
              <a:pPr eaLnBrk="1" hangingPunct="1"/>
              <a:t>75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smtClean="0"/>
          </a:p>
        </p:txBody>
      </p:sp>
      <p:sp>
        <p:nvSpPr>
          <p:cNvPr id="890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71DCCF6-D3B1-4CA6-8388-CDD15FE60CDB}" type="slidenum">
              <a:rPr lang="en-US"/>
              <a:pPr eaLnBrk="1" hangingPunct="1"/>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901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2CB1867-0898-4146-B2FA-5CEEF9BAA590}" type="slidenum">
              <a:rPr lang="en-US"/>
              <a:pPr eaLnBrk="1" hangingPunct="1"/>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911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C97BE29-572C-40B3-A2EE-39E89FA43938}" type="slidenum">
              <a:rPr lang="en-US"/>
              <a:pPr eaLnBrk="1" hangingPunct="1"/>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C1EC8B7-B7FA-4109-B4F5-5F8AC44A9552}" type="slidenum">
              <a:rPr lang="en-US"/>
              <a:pPr eaLnBrk="1" hangingPunct="1"/>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931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000B842-43BC-46EA-9D49-F1F55BB635B8}" type="slidenum">
              <a:rPr lang="en-US"/>
              <a:pPr eaLnBrk="1" hangingPunct="1"/>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32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429000"/>
            <a:ext cx="6400800" cy="1752600"/>
          </a:xfrm>
        </p:spPr>
        <p:txBody>
          <a:bodyPr/>
          <a:lstStyle>
            <a:lvl1pPr marL="0" indent="0" algn="ctr">
              <a:buNone/>
              <a:defRPr>
                <a:solidFill>
                  <a:srgbClr val="981A3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Rectangle 6"/>
          <p:cNvSpPr/>
          <p:nvPr userDrawn="1"/>
        </p:nvSpPr>
        <p:spPr>
          <a:xfrm>
            <a:off x="381000" y="5867400"/>
            <a:ext cx="83820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0336650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457200" y="5867400"/>
            <a:ext cx="8229600" cy="259080"/>
          </a:xfrm>
          <a:prstGeom prst="rect">
            <a:avLst/>
          </a:prstGeom>
        </p:spPr>
        <p:txBody>
          <a:bodyPr/>
          <a:lstStyle/>
          <a:p>
            <a:fld id="{8D456005-4414-4082-95D5-D3BE76267241}" type="slidenum">
              <a:rPr lang="en-US" smtClean="0"/>
              <a:t>‹#›</a:t>
            </a:fld>
            <a:endParaRPr lang="en-US"/>
          </a:p>
        </p:txBody>
      </p:sp>
    </p:spTree>
    <p:extLst>
      <p:ext uri="{BB962C8B-B14F-4D97-AF65-F5344CB8AC3E}">
        <p14:creationId xmlns:p14="http://schemas.microsoft.com/office/powerpoint/2010/main" val="384734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457200" y="5867400"/>
            <a:ext cx="8229600" cy="259080"/>
          </a:xfrm>
          <a:prstGeom prst="rect">
            <a:avLst/>
          </a:prstGeom>
        </p:spPr>
        <p:txBody>
          <a:bodyPr/>
          <a:lstStyle/>
          <a:p>
            <a:fld id="{8D456005-4414-4082-95D5-D3BE76267241}" type="slidenum">
              <a:rPr lang="en-US" smtClean="0"/>
              <a:t>‹#›</a:t>
            </a:fld>
            <a:endParaRPr lang="en-US"/>
          </a:p>
        </p:txBody>
      </p:sp>
    </p:spTree>
    <p:extLst>
      <p:ext uri="{BB962C8B-B14F-4D97-AF65-F5344CB8AC3E}">
        <p14:creationId xmlns:p14="http://schemas.microsoft.com/office/powerpoint/2010/main" val="310719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5344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1981200"/>
            <a:ext cx="41910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1910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noChangeArrowheads="1"/>
          </p:cNvSpPr>
          <p:nvPr>
            <p:ph type="dt" sz="half" idx="10"/>
          </p:nvPr>
        </p:nvSpPr>
        <p:spPr>
          <a:xfrm>
            <a:off x="457200" y="6245225"/>
            <a:ext cx="2133600" cy="476250"/>
          </a:xfrm>
          <a:prstGeom prst="rect">
            <a:avLst/>
          </a:prstGeom>
          <a:ln/>
        </p:spPr>
        <p:txBody>
          <a:bodyPr/>
          <a:lstStyle>
            <a:lvl1pPr>
              <a:defRPr/>
            </a:lvl1pPr>
          </a:lstStyle>
          <a:p>
            <a:endParaRPr lang="en-US"/>
          </a:p>
        </p:txBody>
      </p:sp>
    </p:spTree>
    <p:extLst>
      <p:ext uri="{BB962C8B-B14F-4D97-AF65-F5344CB8AC3E}">
        <p14:creationId xmlns:p14="http://schemas.microsoft.com/office/powerpoint/2010/main" val="22835416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6553200" cy="1143000"/>
          </a:xfrm>
        </p:spPr>
        <p:txBody>
          <a:bodyPr/>
          <a:lstStyle/>
          <a:p>
            <a:r>
              <a:rPr lang="en-US" dirty="0" smtClean="0"/>
              <a:t>Click to edit Master title style</a:t>
            </a:r>
            <a:endParaRPr lang="en-US" dirty="0"/>
          </a:p>
        </p:txBody>
      </p:sp>
      <p:sp>
        <p:nvSpPr>
          <p:cNvPr id="3" name="Chart Placeholder 2"/>
          <p:cNvSpPr>
            <a:spLocks noGrp="1"/>
          </p:cNvSpPr>
          <p:nvPr>
            <p:ph type="chart" idx="1"/>
          </p:nvPr>
        </p:nvSpPr>
        <p:spPr>
          <a:xfrm>
            <a:off x="152400" y="1828800"/>
            <a:ext cx="8763000" cy="4724400"/>
          </a:xfrm>
        </p:spPr>
        <p:txBody>
          <a:bodyPr/>
          <a:lstStyle/>
          <a:p>
            <a:pPr lvl="0"/>
            <a:endParaRPr lang="en-US" noProof="0" dirty="0"/>
          </a:p>
        </p:txBody>
      </p:sp>
    </p:spTree>
    <p:extLst>
      <p:ext uri="{BB962C8B-B14F-4D97-AF65-F5344CB8AC3E}">
        <p14:creationId xmlns:p14="http://schemas.microsoft.com/office/powerpoint/2010/main" val="87704966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ts val="3600"/>
              </a:lnSpc>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1"/>
            <a:ext cx="8229600" cy="419099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457200" y="6400800"/>
            <a:ext cx="8229600" cy="259080"/>
          </a:xfrm>
          <a:prstGeom prst="rect">
            <a:avLst/>
          </a:prstGeom>
        </p:spPr>
        <p:txBody>
          <a:bodyPr/>
          <a:lstStyle/>
          <a:p>
            <a:fld id="{8D456005-4414-4082-95D5-D3BE76267241}" type="slidenum">
              <a:rPr lang="en-US" smtClean="0"/>
              <a:t>‹#›</a:t>
            </a:fld>
            <a:endParaRPr lang="en-US"/>
          </a:p>
        </p:txBody>
      </p:sp>
    </p:spTree>
    <p:extLst>
      <p:ext uri="{BB962C8B-B14F-4D97-AF65-F5344CB8AC3E}">
        <p14:creationId xmlns:p14="http://schemas.microsoft.com/office/powerpoint/2010/main" val="368151377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457200" y="5867400"/>
            <a:ext cx="8229600" cy="259080"/>
          </a:xfrm>
          <a:prstGeom prst="rect">
            <a:avLst/>
          </a:prstGeom>
        </p:spPr>
        <p:txBody>
          <a:bodyPr/>
          <a:lstStyle/>
          <a:p>
            <a:fld id="{8D456005-4414-4082-95D5-D3BE76267241}" type="slidenum">
              <a:rPr lang="en-US" smtClean="0"/>
              <a:t>‹#›</a:t>
            </a:fld>
            <a:endParaRPr lang="en-US"/>
          </a:p>
        </p:txBody>
      </p:sp>
    </p:spTree>
    <p:extLst>
      <p:ext uri="{BB962C8B-B14F-4D97-AF65-F5344CB8AC3E}">
        <p14:creationId xmlns:p14="http://schemas.microsoft.com/office/powerpoint/2010/main" val="3925261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a:xfrm>
            <a:off x="457200" y="5867400"/>
            <a:ext cx="8229600" cy="259080"/>
          </a:xfrm>
          <a:prstGeom prst="rect">
            <a:avLst/>
          </a:prstGeom>
        </p:spPr>
        <p:txBody>
          <a:bodyPr/>
          <a:lstStyle/>
          <a:p>
            <a:fld id="{8D456005-4414-4082-95D5-D3BE76267241}" type="slidenum">
              <a:rPr lang="en-US" smtClean="0"/>
              <a:t>‹#›</a:t>
            </a:fld>
            <a:endParaRPr lang="en-US"/>
          </a:p>
        </p:txBody>
      </p:sp>
    </p:spTree>
    <p:extLst>
      <p:ext uri="{BB962C8B-B14F-4D97-AF65-F5344CB8AC3E}">
        <p14:creationId xmlns:p14="http://schemas.microsoft.com/office/powerpoint/2010/main" val="692567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a:xfrm>
            <a:off x="457200" y="5867400"/>
            <a:ext cx="8229600" cy="259080"/>
          </a:xfrm>
          <a:prstGeom prst="rect">
            <a:avLst/>
          </a:prstGeom>
        </p:spPr>
        <p:txBody>
          <a:bodyPr/>
          <a:lstStyle/>
          <a:p>
            <a:fld id="{8D456005-4414-4082-95D5-D3BE76267241}" type="slidenum">
              <a:rPr lang="en-US" smtClean="0"/>
              <a:t>‹#›</a:t>
            </a:fld>
            <a:endParaRPr lang="en-US"/>
          </a:p>
        </p:txBody>
      </p:sp>
    </p:spTree>
    <p:extLst>
      <p:ext uri="{BB962C8B-B14F-4D97-AF65-F5344CB8AC3E}">
        <p14:creationId xmlns:p14="http://schemas.microsoft.com/office/powerpoint/2010/main" val="3731587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a:xfrm>
            <a:off x="457200" y="5867400"/>
            <a:ext cx="8229600" cy="259080"/>
          </a:xfrm>
          <a:prstGeom prst="rect">
            <a:avLst/>
          </a:prstGeom>
        </p:spPr>
        <p:txBody>
          <a:bodyPr/>
          <a:lstStyle/>
          <a:p>
            <a:fld id="{8D456005-4414-4082-95D5-D3BE76267241}" type="slidenum">
              <a:rPr lang="en-US" smtClean="0"/>
              <a:t>‹#›</a:t>
            </a:fld>
            <a:endParaRPr lang="en-US"/>
          </a:p>
        </p:txBody>
      </p:sp>
    </p:spTree>
    <p:extLst>
      <p:ext uri="{BB962C8B-B14F-4D97-AF65-F5344CB8AC3E}">
        <p14:creationId xmlns:p14="http://schemas.microsoft.com/office/powerpoint/2010/main" val="623289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5867400"/>
            <a:ext cx="8229600" cy="259080"/>
          </a:xfrm>
          <a:prstGeom prst="rect">
            <a:avLst/>
          </a:prstGeom>
        </p:spPr>
        <p:txBody>
          <a:bodyPr/>
          <a:lstStyle/>
          <a:p>
            <a:fld id="{8D456005-4414-4082-95D5-D3BE76267241}" type="slidenum">
              <a:rPr lang="en-US" smtClean="0"/>
              <a:t>‹#›</a:t>
            </a:fld>
            <a:endParaRPr lang="en-US"/>
          </a:p>
        </p:txBody>
      </p:sp>
    </p:spTree>
    <p:extLst>
      <p:ext uri="{BB962C8B-B14F-4D97-AF65-F5344CB8AC3E}">
        <p14:creationId xmlns:p14="http://schemas.microsoft.com/office/powerpoint/2010/main" val="1223834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a:xfrm>
            <a:off x="457200" y="5867400"/>
            <a:ext cx="8229600" cy="259080"/>
          </a:xfrm>
          <a:prstGeom prst="rect">
            <a:avLst/>
          </a:prstGeom>
        </p:spPr>
        <p:txBody>
          <a:bodyPr/>
          <a:lstStyle/>
          <a:p>
            <a:fld id="{8D456005-4414-4082-95D5-D3BE76267241}" type="slidenum">
              <a:rPr lang="en-US" smtClean="0"/>
              <a:t>‹#›</a:t>
            </a:fld>
            <a:endParaRPr lang="en-US"/>
          </a:p>
        </p:txBody>
      </p:sp>
    </p:spTree>
    <p:extLst>
      <p:ext uri="{BB962C8B-B14F-4D97-AF65-F5344CB8AC3E}">
        <p14:creationId xmlns:p14="http://schemas.microsoft.com/office/powerpoint/2010/main" val="2375162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a:xfrm>
            <a:off x="457200" y="5867400"/>
            <a:ext cx="8229600" cy="259080"/>
          </a:xfrm>
          <a:prstGeom prst="rect">
            <a:avLst/>
          </a:prstGeom>
        </p:spPr>
        <p:txBody>
          <a:bodyPr/>
          <a:lstStyle/>
          <a:p>
            <a:fld id="{8D456005-4414-4082-95D5-D3BE76267241}" type="slidenum">
              <a:rPr lang="en-US" smtClean="0"/>
              <a:t>‹#›</a:t>
            </a:fld>
            <a:endParaRPr lang="en-US"/>
          </a:p>
        </p:txBody>
      </p:sp>
    </p:spTree>
    <p:extLst>
      <p:ext uri="{BB962C8B-B14F-4D97-AF65-F5344CB8AC3E}">
        <p14:creationId xmlns:p14="http://schemas.microsoft.com/office/powerpoint/2010/main" val="4124482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tif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35280"/>
            <a:ext cx="8229600" cy="1082358"/>
          </a:xfrm>
          <a:prstGeom prst="rect">
            <a:avLst/>
          </a:prstGeom>
          <a:noFill/>
          <a:ln w="19050">
            <a:noFill/>
          </a:ln>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19099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p:cNvPicPr/>
          <p:nvPr userDrawn="1"/>
        </p:nvPicPr>
        <p:blipFill>
          <a:blip r:embed="rId15" cstate="print">
            <a:extLst>
              <a:ext uri="{28A0092B-C50C-407E-A947-70E740481C1C}">
                <a14:useLocalDpi xmlns:a14="http://schemas.microsoft.com/office/drawing/2010/main" val="0"/>
              </a:ext>
            </a:extLst>
          </a:blip>
          <a:stretch>
            <a:fillRect/>
          </a:stretch>
        </p:blipFill>
        <p:spPr>
          <a:xfrm>
            <a:off x="549322" y="6223635"/>
            <a:ext cx="1385570" cy="548640"/>
          </a:xfrm>
          <a:prstGeom prst="rect">
            <a:avLst/>
          </a:prstGeom>
        </p:spPr>
      </p:pic>
      <p:pic>
        <p:nvPicPr>
          <p:cNvPr id="8" name="Picture 7"/>
          <p:cNvPicPr/>
          <p:nvPr userDrawn="1"/>
        </p:nvPicPr>
        <p:blipFill>
          <a:blip r:embed="rId16" cstate="print">
            <a:extLst>
              <a:ext uri="{28A0092B-C50C-407E-A947-70E740481C1C}">
                <a14:useLocalDpi xmlns:a14="http://schemas.microsoft.com/office/drawing/2010/main" val="0"/>
              </a:ext>
            </a:extLst>
          </a:blip>
          <a:stretch>
            <a:fillRect/>
          </a:stretch>
        </p:blipFill>
        <p:spPr>
          <a:xfrm>
            <a:off x="6629400" y="6223635"/>
            <a:ext cx="2029460" cy="548640"/>
          </a:xfrm>
          <a:prstGeom prst="rect">
            <a:avLst/>
          </a:prstGeom>
        </p:spPr>
      </p:pic>
      <p:sp>
        <p:nvSpPr>
          <p:cNvPr id="10" name="Rectangle 9"/>
          <p:cNvSpPr/>
          <p:nvPr userDrawn="1"/>
        </p:nvSpPr>
        <p:spPr>
          <a:xfrm>
            <a:off x="459967" y="5943598"/>
            <a:ext cx="8229600" cy="182880"/>
          </a:xfrm>
          <a:prstGeom prst="rect">
            <a:avLst/>
          </a:prstGeom>
          <a:solidFill>
            <a:srgbClr val="007F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userDrawn="1"/>
        </p:nvSpPr>
        <p:spPr>
          <a:xfrm>
            <a:off x="8308567" y="5896539"/>
            <a:ext cx="381000" cy="276999"/>
          </a:xfrm>
          <a:prstGeom prst="rect">
            <a:avLst/>
          </a:prstGeom>
          <a:noFill/>
        </p:spPr>
        <p:txBody>
          <a:bodyPr wrap="square" rtlCol="0">
            <a:spAutoFit/>
          </a:bodyPr>
          <a:lstStyle/>
          <a:p>
            <a:fld id="{8CF9CE9C-0CE7-4A11-B357-00CF7CF2DDB7}" type="slidenum">
              <a:rPr lang="en-US" sz="1200" smtClean="0">
                <a:solidFill>
                  <a:schemeClr val="bg1"/>
                </a:solidFill>
                <a:latin typeface="Calibri" pitchFamily="34" charset="0"/>
                <a:cs typeface="Calibri" pitchFamily="34" charset="0"/>
              </a:rPr>
              <a:t>‹#›</a:t>
            </a:fld>
            <a:endParaRPr lang="en-US" sz="1200" dirty="0">
              <a:solidFill>
                <a:schemeClr val="bg1"/>
              </a:solidFill>
              <a:latin typeface="Calibri" pitchFamily="34" charset="0"/>
              <a:cs typeface="Calibri" pitchFamily="34" charset="0"/>
            </a:endParaRPr>
          </a:p>
        </p:txBody>
      </p:sp>
      <p:sp>
        <p:nvSpPr>
          <p:cNvPr id="9" name="Slide Number Placeholder 5"/>
          <p:cNvSpPr txBox="1">
            <a:spLocks/>
          </p:cNvSpPr>
          <p:nvPr userDrawn="1"/>
        </p:nvSpPr>
        <p:spPr>
          <a:xfrm>
            <a:off x="459967" y="152400"/>
            <a:ext cx="8229600" cy="182880"/>
          </a:xfrm>
          <a:prstGeom prst="rect">
            <a:avLst/>
          </a:prstGeom>
          <a:solidFill>
            <a:srgbClr val="981A32"/>
          </a:solidFill>
          <a:ln w="19050">
            <a:solidFill>
              <a:srgbClr val="981A32"/>
            </a:solidFill>
          </a:ln>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dirty="0"/>
          </a:p>
        </p:txBody>
      </p:sp>
    </p:spTree>
    <p:extLst>
      <p:ext uri="{BB962C8B-B14F-4D97-AF65-F5344CB8AC3E}">
        <p14:creationId xmlns:p14="http://schemas.microsoft.com/office/powerpoint/2010/main" val="3740331892"/>
      </p:ext>
    </p:extLst>
  </p:cSld>
  <p:clrMap bg1="lt1" tx1="dk1" bg2="lt2" tx2="dk2" accent1="accent1" accent2="accent2" accent3="accent3" accent4="accent4" accent5="accent5" accent6="accent6" hlink="hlink" folHlink="folHlink"/>
  <p:sldLayoutIdLst>
    <p:sldLayoutId id="2147484259" r:id="rId1"/>
    <p:sldLayoutId id="2147484260" r:id="rId2"/>
    <p:sldLayoutId id="2147484261" r:id="rId3"/>
    <p:sldLayoutId id="2147484262" r:id="rId4"/>
    <p:sldLayoutId id="2147484263" r:id="rId5"/>
    <p:sldLayoutId id="2147484264" r:id="rId6"/>
    <p:sldLayoutId id="2147484265" r:id="rId7"/>
    <p:sldLayoutId id="2147484266" r:id="rId8"/>
    <p:sldLayoutId id="2147484267" r:id="rId9"/>
    <p:sldLayoutId id="2147484268" r:id="rId10"/>
    <p:sldLayoutId id="2147484269" r:id="rId11"/>
    <p:sldLayoutId id="2147484270" r:id="rId12"/>
    <p:sldLayoutId id="2147484271" r:id="rId13"/>
  </p:sldLayoutIdLst>
  <p:timing>
    <p:tnLst>
      <p:par>
        <p:cTn id="1" dur="indefinite" restart="never" nodeType="tmRoot"/>
      </p:par>
    </p:tnLst>
  </p:timing>
  <p:txStyles>
    <p:titleStyle>
      <a:lvl1pPr algn="ctr" defTabSz="914400" rtl="0" eaLnBrk="1" latinLnBrk="0" hangingPunct="1">
        <a:spcBef>
          <a:spcPct val="0"/>
        </a:spcBef>
        <a:buNone/>
        <a:defRPr sz="4200" b="1" kern="1200">
          <a:solidFill>
            <a:srgbClr val="007F7B"/>
          </a:solidFill>
          <a:latin typeface="+mj-lt"/>
          <a:ea typeface="+mj-ea"/>
          <a:cs typeface="+mj-cs"/>
        </a:defRPr>
      </a:lvl1pPr>
    </p:titleStyle>
    <p:bodyStyle>
      <a:lvl1pPr marL="342900" indent="-342900" algn="l" defTabSz="914400" rtl="0" eaLnBrk="1" latinLnBrk="0" hangingPunct="1">
        <a:spcBef>
          <a:spcPts val="0"/>
        </a:spcBef>
        <a:spcAft>
          <a:spcPts val="1200"/>
        </a:spcAft>
        <a:buClr>
          <a:srgbClr val="981A32"/>
        </a:buClr>
        <a:buSzPct val="120000"/>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ts val="0"/>
        </a:spcBef>
        <a:spcAft>
          <a:spcPts val="1200"/>
        </a:spcAft>
        <a:buClr>
          <a:srgbClr val="981A32"/>
        </a:buClr>
        <a:buFont typeface="Arial" pitchFamily="34" charset="0"/>
        <a:buChar char="–"/>
        <a:defRPr sz="2200" kern="1200">
          <a:solidFill>
            <a:schemeClr val="tx1"/>
          </a:solidFill>
          <a:latin typeface="+mn-lt"/>
          <a:ea typeface="+mn-ea"/>
          <a:cs typeface="+mn-cs"/>
        </a:defRPr>
      </a:lvl2pPr>
      <a:lvl3pPr marL="1143000" indent="-228600" algn="l" defTabSz="914400" rtl="0" eaLnBrk="1" latinLnBrk="0" hangingPunct="1">
        <a:spcBef>
          <a:spcPts val="0"/>
        </a:spcBef>
        <a:spcAft>
          <a:spcPts val="1200"/>
        </a:spcAft>
        <a:buClr>
          <a:srgbClr val="981A32"/>
        </a:buClr>
        <a:buFont typeface="Wingdings" pitchFamily="2" charset="2"/>
        <a:buChar char="§"/>
        <a:defRPr sz="2000" kern="1200">
          <a:solidFill>
            <a:schemeClr val="tx1"/>
          </a:solidFill>
          <a:latin typeface="+mn-lt"/>
          <a:ea typeface="+mn-ea"/>
          <a:cs typeface="+mn-cs"/>
        </a:defRPr>
      </a:lvl3pPr>
      <a:lvl4pPr marL="1600200" indent="-228600" algn="l" defTabSz="914400" rtl="0" eaLnBrk="1" latinLnBrk="0" hangingPunct="1">
        <a:spcBef>
          <a:spcPts val="0"/>
        </a:spcBef>
        <a:spcAft>
          <a:spcPts val="1200"/>
        </a:spcAft>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ts val="0"/>
        </a:spcBef>
        <a:spcAft>
          <a:spcPts val="1200"/>
        </a:spcAft>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www2.ed.gov/about/offices/list/osers/nidrr/index.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www.nscisc.uab.edu/"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uab.edu/medicine/sci/"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www.craighospital.org/Research/Abstracts/SCIMS.asp" TargetMode="External"/><Relationship Id="rId4" Type="http://schemas.openxmlformats.org/officeDocument/2006/relationships/hyperlink" Target="http://www.larei.org/"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craighospital.org/Left-Nav/Research/Abstracts/SCIMS"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 Id="rId5" Type="http://schemas.openxmlformats.org/officeDocument/2006/relationships/hyperlink" Target="http://www.craighospital.org/Research/Abstracts/SCIMS.asp" TargetMode="External"/><Relationship Id="rId4" Type="http://schemas.openxmlformats.org/officeDocument/2006/relationships/hyperlink" Target="http://www.rehabmed.med.miami.edu/"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shepherd.org/research/model-system-of-car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ric.org/research/centers/mrscic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jhsmh.org/Health-Services/Rehab-Services-Frazier-Rehab/Specialties/Spinal-Cord-Medicine-Program/Model-System-Of-Care.asp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sh-sci.org/"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bmc.org/spinalcordinjurycenter/research.ht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www.med.umich.edu/pmr/modelsci/"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kesslerfoundation.org/researchcenter/spinalcordinjury/modelsystems.php"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www.spinalcordcenter.org/"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upmc-sci.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ci.washington.edu/"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msktc.org/"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archives-pmr.org/current" TargetMode="External"/><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3" Type="http://schemas.openxmlformats.org/officeDocument/2006/relationships/hyperlink" Target="https://www.nscisc.uab.edu/reports.aspx" TargetMode="External"/><Relationship Id="rId2" Type="http://schemas.openxmlformats.org/officeDocument/2006/relationships/hyperlink" Target="https://www.nscisc.uab.edu/nscisc-database.asp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www.nscisc.uab.edu/reports.asp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en-US" dirty="0" smtClean="0"/>
              <a:t>The Spinal Cord Injury Model System (SCIMS)</a:t>
            </a:r>
          </a:p>
        </p:txBody>
      </p:sp>
      <p:sp>
        <p:nvSpPr>
          <p:cNvPr id="4099" name="Rectangle 3"/>
          <p:cNvSpPr>
            <a:spLocks noGrp="1" noChangeArrowheads="1"/>
          </p:cNvSpPr>
          <p:nvPr>
            <p:ph type="subTitle" idx="1"/>
          </p:nvPr>
        </p:nvSpPr>
        <p:spPr>
          <a:xfrm>
            <a:off x="762000" y="3429000"/>
            <a:ext cx="7696200" cy="1752600"/>
          </a:xfrm>
        </p:spPr>
        <p:txBody>
          <a:bodyPr>
            <a:normAutofit fontScale="92500" lnSpcReduction="20000"/>
          </a:bodyPr>
          <a:lstStyle/>
          <a:p>
            <a:r>
              <a:rPr lang="en-US" b="1" dirty="0" smtClean="0"/>
              <a:t>Funded by:</a:t>
            </a:r>
          </a:p>
          <a:p>
            <a:pPr>
              <a:spcAft>
                <a:spcPts val="0"/>
              </a:spcAft>
            </a:pPr>
            <a:r>
              <a:rPr lang="en-US" sz="2000" dirty="0" smtClean="0"/>
              <a:t>National Institute on Disability and Rehabilitation Research (NIDRR) </a:t>
            </a:r>
          </a:p>
          <a:p>
            <a:pPr>
              <a:spcAft>
                <a:spcPts val="0"/>
              </a:spcAft>
            </a:pPr>
            <a:r>
              <a:rPr lang="en-US" sz="2000" dirty="0" smtClean="0"/>
              <a:t>Office of Special Education and Rehabilitative Services (OSERS)</a:t>
            </a:r>
          </a:p>
          <a:p>
            <a:pPr>
              <a:spcAft>
                <a:spcPts val="0"/>
              </a:spcAft>
            </a:pPr>
            <a:r>
              <a:rPr lang="en-US" sz="2000" dirty="0" smtClean="0"/>
              <a:t> U.S. Department of Education, Washington, DC</a:t>
            </a:r>
          </a:p>
          <a:p>
            <a:pPr>
              <a:spcAft>
                <a:spcPts val="0"/>
              </a:spcAft>
            </a:pPr>
            <a:endParaRPr lang="en-US" sz="2000" dirty="0" smtClean="0"/>
          </a:p>
          <a:p>
            <a:pPr>
              <a:spcAft>
                <a:spcPts val="0"/>
              </a:spcAft>
            </a:pPr>
            <a:r>
              <a:rPr lang="en-US" sz="2000" dirty="0" smtClean="0"/>
              <a:t>Version date: May 2013</a:t>
            </a:r>
          </a:p>
        </p:txBody>
      </p:sp>
      <p:pic>
        <p:nvPicPr>
          <p:cNvPr id="4" name="Picture 3" descr="Logo of the Spinal Cord Injury Model System (SCIMS- NIDRR). " title="Logo of the Spinal Cord Injury Model System (SCIMS- NIDRR). "/>
          <p:cNvPicPr/>
          <p:nvPr/>
        </p:nvPicPr>
        <p:blipFill>
          <a:blip r:embed="rId3" cstate="print">
            <a:extLst>
              <a:ext uri="{28A0092B-C50C-407E-A947-70E740481C1C}">
                <a14:useLocalDpi xmlns:a14="http://schemas.microsoft.com/office/drawing/2010/main" val="0"/>
              </a:ext>
            </a:extLst>
          </a:blip>
          <a:stretch>
            <a:fillRect/>
          </a:stretch>
        </p:blipFill>
        <p:spPr>
          <a:xfrm>
            <a:off x="549322" y="6223635"/>
            <a:ext cx="1385570" cy="548640"/>
          </a:xfrm>
          <a:prstGeom prst="rect">
            <a:avLst/>
          </a:prstGeom>
        </p:spPr>
      </p:pic>
      <p:pic>
        <p:nvPicPr>
          <p:cNvPr id="5" name="Picture 4" descr="Logo of the Model Systems Knowledge Translation Center (MSKTC)." title="Logo of the Model Systems Knowledge Translation Center (MSKTC)."/>
          <p:cNvPicPr/>
          <p:nvPr/>
        </p:nvPicPr>
        <p:blipFill>
          <a:blip r:embed="rId4" cstate="print">
            <a:extLst>
              <a:ext uri="{28A0092B-C50C-407E-A947-70E740481C1C}">
                <a14:useLocalDpi xmlns:a14="http://schemas.microsoft.com/office/drawing/2010/main" val="0"/>
              </a:ext>
            </a:extLst>
          </a:blip>
          <a:stretch>
            <a:fillRect/>
          </a:stretch>
        </p:blipFill>
        <p:spPr>
          <a:xfrm>
            <a:off x="6629400" y="6223635"/>
            <a:ext cx="2029460" cy="54864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smtClean="0"/>
              <a:t>Current SCI Model Systems</a:t>
            </a:r>
          </a:p>
        </p:txBody>
      </p:sp>
      <p:pic>
        <p:nvPicPr>
          <p:cNvPr id="13315" name="Picture 8" descr="A map shows the states with the current SCIMS locations. The states are Alabama, California, Colorado, Florida, Georgia, Illinois, Kentucky, Massachusetts, Michigan, New Jersey, Pennsylvania, and Washington." title="A map shows the states with the current SCIMS locations. The states are Alabama, California, Colorado, Florida, Georgia, Illinois, Kentucky, Massachusetts, Michigan, New Jersey, Pennsylvania, and Washingt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4500" y="1752600"/>
            <a:ext cx="5715000" cy="369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SCI Model Systems Coordinators</a:t>
            </a:r>
          </a:p>
        </p:txBody>
      </p:sp>
      <p:sp>
        <p:nvSpPr>
          <p:cNvPr id="14339" name="Rectangle 3"/>
          <p:cNvSpPr>
            <a:spLocks noGrp="1" noChangeArrowheads="1"/>
          </p:cNvSpPr>
          <p:nvPr>
            <p:ph idx="1"/>
          </p:nvPr>
        </p:nvSpPr>
        <p:spPr>
          <a:xfrm>
            <a:off x="457200" y="1600201"/>
            <a:ext cx="8305800" cy="4190999"/>
          </a:xfrm>
        </p:spPr>
        <p:txBody>
          <a:bodyPr>
            <a:normAutofit/>
          </a:bodyPr>
          <a:lstStyle/>
          <a:p>
            <a:pPr marL="0" indent="0">
              <a:spcAft>
                <a:spcPts val="0"/>
              </a:spcAft>
              <a:buNone/>
            </a:pPr>
            <a:r>
              <a:rPr lang="en-US" sz="2200" b="1" dirty="0" smtClean="0"/>
              <a:t>Federal Program Management</a:t>
            </a:r>
          </a:p>
          <a:p>
            <a:pPr marL="137160" indent="-137160">
              <a:spcAft>
                <a:spcPts val="0"/>
              </a:spcAft>
              <a:buNone/>
            </a:pPr>
            <a:r>
              <a:rPr lang="en-US" sz="2200" dirty="0" smtClean="0"/>
              <a:t>National Institute on Disability and Rehabilitation Research, Office of Special Education and Rehabilitative Services, U.S. Department of Education (Washington, DC)</a:t>
            </a:r>
          </a:p>
          <a:p>
            <a:pPr marL="0" indent="0">
              <a:spcAft>
                <a:spcPts val="0"/>
              </a:spcAft>
              <a:buNone/>
            </a:pPr>
            <a:r>
              <a:rPr lang="en-US" sz="2200" dirty="0" smtClean="0"/>
              <a:t>Project Officer: Theresa </a:t>
            </a:r>
            <a:r>
              <a:rPr lang="en-US" sz="2200" dirty="0" err="1" smtClean="0"/>
              <a:t>SanAgustin</a:t>
            </a:r>
            <a:r>
              <a:rPr lang="en-US" sz="2200" dirty="0" smtClean="0"/>
              <a:t>, M.D.</a:t>
            </a:r>
          </a:p>
          <a:p>
            <a:pPr marL="0" indent="0">
              <a:spcAft>
                <a:spcPts val="2400"/>
              </a:spcAft>
              <a:buNone/>
            </a:pPr>
            <a:r>
              <a:rPr lang="en-US" sz="2200" dirty="0" smtClean="0">
                <a:hlinkClick r:id="rId3" tooltip="Link to Federal Program Management site."/>
              </a:rPr>
              <a:t>http://www2.ed.gov/about/offices/list/osers/nidrr/index.html</a:t>
            </a:r>
            <a:endParaRPr lang="en-US" sz="2200" dirty="0" smtClean="0"/>
          </a:p>
          <a:p>
            <a:pPr marL="0" indent="0">
              <a:spcAft>
                <a:spcPts val="0"/>
              </a:spcAft>
              <a:buNone/>
            </a:pPr>
            <a:r>
              <a:rPr lang="en-US" sz="2200" b="1" dirty="0" smtClean="0"/>
              <a:t>National SCI Statistical Center (NSCISC)</a:t>
            </a:r>
          </a:p>
          <a:p>
            <a:pPr marL="0" indent="0">
              <a:spcAft>
                <a:spcPts val="0"/>
              </a:spcAft>
              <a:buNone/>
            </a:pPr>
            <a:r>
              <a:rPr lang="en-US" sz="2200" dirty="0" smtClean="0"/>
              <a:t>University of Alabama at Birmingham (Birmingham, AL)</a:t>
            </a:r>
          </a:p>
          <a:p>
            <a:pPr marL="0" indent="0">
              <a:spcAft>
                <a:spcPts val="0"/>
              </a:spcAft>
              <a:buNone/>
            </a:pPr>
            <a:r>
              <a:rPr lang="en-US" sz="2200" dirty="0" smtClean="0"/>
              <a:t>Principal Investigator: </a:t>
            </a:r>
            <a:r>
              <a:rPr lang="en-US" sz="2200" dirty="0" err="1" smtClean="0"/>
              <a:t>Yuying</a:t>
            </a:r>
            <a:r>
              <a:rPr lang="en-US" sz="2200" dirty="0" smtClean="0"/>
              <a:t> Chen, M.D., Ph.D.</a:t>
            </a:r>
          </a:p>
          <a:p>
            <a:pPr marL="0" indent="0">
              <a:spcAft>
                <a:spcPts val="0"/>
              </a:spcAft>
              <a:buNone/>
            </a:pPr>
            <a:r>
              <a:rPr lang="en-US" sz="2200" dirty="0" smtClean="0">
                <a:hlinkClick r:id="rId4" tooltip="Link to National SCI Statistical Center (NSCISC)."/>
              </a:rPr>
              <a:t>https://www.nscisc.uab.edu/</a:t>
            </a:r>
            <a:endParaRPr lang="en-US" sz="22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smtClean="0"/>
              <a:t>SCI Model Systems Grantees</a:t>
            </a:r>
            <a:br>
              <a:rPr lang="en-US" dirty="0" smtClean="0"/>
            </a:br>
            <a:r>
              <a:rPr lang="en-US" sz="2100" dirty="0" smtClean="0"/>
              <a:t>(in alphabetical order by State)</a:t>
            </a:r>
          </a:p>
        </p:txBody>
      </p:sp>
      <p:sp>
        <p:nvSpPr>
          <p:cNvPr id="15363" name="Rectangle 3"/>
          <p:cNvSpPr>
            <a:spLocks noGrp="1" noChangeArrowheads="1"/>
          </p:cNvSpPr>
          <p:nvPr>
            <p:ph idx="1"/>
          </p:nvPr>
        </p:nvSpPr>
        <p:spPr>
          <a:xfrm>
            <a:off x="457200" y="1600201"/>
            <a:ext cx="8382000" cy="4190999"/>
          </a:xfrm>
        </p:spPr>
        <p:txBody>
          <a:bodyPr>
            <a:noAutofit/>
          </a:bodyPr>
          <a:lstStyle/>
          <a:p>
            <a:pPr marL="0" indent="0">
              <a:spcAft>
                <a:spcPts val="0"/>
              </a:spcAft>
              <a:buNone/>
            </a:pPr>
            <a:r>
              <a:rPr lang="en-US" sz="2100" b="1" dirty="0" smtClean="0"/>
              <a:t>University of Alabama at Birmingham SCI Model System (UAB-SCIMS)</a:t>
            </a:r>
          </a:p>
          <a:p>
            <a:pPr marL="0" indent="0">
              <a:spcAft>
                <a:spcPts val="0"/>
              </a:spcAft>
              <a:buNone/>
            </a:pPr>
            <a:r>
              <a:rPr lang="en-US" sz="2100" dirty="0" smtClean="0"/>
              <a:t>University of Alabama at Birmingham (Birmingham, AL)</a:t>
            </a:r>
          </a:p>
          <a:p>
            <a:pPr marL="0" indent="0">
              <a:spcAft>
                <a:spcPts val="0"/>
              </a:spcAft>
              <a:buNone/>
            </a:pPr>
            <a:r>
              <a:rPr lang="en-US" sz="2100" dirty="0" smtClean="0"/>
              <a:t>Principal Investigators: Amie B. Jackson, M.D., and J. Scott Richards, Ph.D.</a:t>
            </a:r>
          </a:p>
          <a:p>
            <a:pPr marL="0" indent="0">
              <a:spcAft>
                <a:spcPts val="2400"/>
              </a:spcAft>
              <a:buNone/>
            </a:pPr>
            <a:r>
              <a:rPr lang="en-US" sz="2100" dirty="0" smtClean="0">
                <a:hlinkClick r:id="rId3" tooltip="Link to University of Alabama at Birmingham SCI Model System."/>
              </a:rPr>
              <a:t>http://www.uab.edu/medicine/sci/</a:t>
            </a:r>
            <a:endParaRPr lang="en-US" sz="2100" dirty="0" smtClean="0"/>
          </a:p>
          <a:p>
            <a:pPr marL="0" indent="0">
              <a:spcAft>
                <a:spcPts val="0"/>
              </a:spcAft>
              <a:buNone/>
            </a:pPr>
            <a:r>
              <a:rPr lang="en-US" sz="2100" b="1" dirty="0" smtClean="0"/>
              <a:t>Southern California SCI Model System</a:t>
            </a:r>
          </a:p>
          <a:p>
            <a:pPr marL="0" indent="0">
              <a:spcAft>
                <a:spcPts val="0"/>
              </a:spcAft>
              <a:buNone/>
            </a:pPr>
            <a:r>
              <a:rPr lang="en-US" sz="2100" dirty="0" smtClean="0"/>
              <a:t>Ranchos Los Amigos National Rehabilitation Center (Downey, CA)</a:t>
            </a:r>
          </a:p>
          <a:p>
            <a:pPr marL="0" indent="0">
              <a:spcAft>
                <a:spcPts val="0"/>
              </a:spcAft>
              <a:buNone/>
            </a:pPr>
            <a:r>
              <a:rPr lang="en-US" sz="2100" dirty="0" smtClean="0"/>
              <a:t>Principle Investigator: Mindy Lipson </a:t>
            </a:r>
            <a:r>
              <a:rPr lang="en-US" sz="2100" dirty="0" err="1" smtClean="0"/>
              <a:t>Aisen</a:t>
            </a:r>
            <a:r>
              <a:rPr lang="en-US" sz="2100" dirty="0" smtClean="0"/>
              <a:t>, M.D.</a:t>
            </a:r>
          </a:p>
          <a:p>
            <a:pPr marL="0" indent="0">
              <a:spcAft>
                <a:spcPts val="0"/>
              </a:spcAft>
              <a:buNone/>
            </a:pPr>
            <a:r>
              <a:rPr lang="en-US" sz="2100" dirty="0" smtClean="0">
                <a:hlinkClick r:id="rId4" tooltip="Link to Southern California SCI Model System."/>
              </a:rPr>
              <a:t>http://www.larei.org/</a:t>
            </a:r>
            <a:endParaRPr lang="en-US" sz="2100" dirty="0" smtClean="0">
              <a:hlinkClick r:id="rId5"/>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4294967295"/>
          </p:nvPr>
        </p:nvSpPr>
        <p:spPr>
          <a:xfrm>
            <a:off x="457200" y="1600200"/>
            <a:ext cx="8229600" cy="4191000"/>
          </a:xfrm>
        </p:spPr>
        <p:txBody>
          <a:bodyPr/>
          <a:lstStyle/>
          <a:p>
            <a:pPr marL="0" indent="0" eaLnBrk="1" hangingPunct="1">
              <a:lnSpc>
                <a:spcPct val="90000"/>
              </a:lnSpc>
              <a:spcAft>
                <a:spcPts val="0"/>
              </a:spcAft>
              <a:buFont typeface="Wingdings" pitchFamily="2" charset="2"/>
              <a:buNone/>
            </a:pPr>
            <a:r>
              <a:rPr lang="en-US" sz="2100" b="1" dirty="0" smtClean="0">
                <a:solidFill>
                  <a:srgbClr val="000000"/>
                </a:solidFill>
                <a:latin typeface="Calibri" pitchFamily="34" charset="0"/>
                <a:cs typeface="Calibri" pitchFamily="34" charset="0"/>
              </a:rPr>
              <a:t>The Rocky Mountain Regional Spinal Injury System</a:t>
            </a:r>
          </a:p>
          <a:p>
            <a:pPr marL="0" indent="0" eaLnBrk="1" hangingPunct="1">
              <a:lnSpc>
                <a:spcPct val="90000"/>
              </a:lnSpc>
              <a:spcAft>
                <a:spcPts val="0"/>
              </a:spcAft>
              <a:buNone/>
            </a:pPr>
            <a:r>
              <a:rPr lang="en-US" sz="2100" dirty="0" smtClean="0">
                <a:solidFill>
                  <a:srgbClr val="000000"/>
                </a:solidFill>
                <a:latin typeface="Calibri" pitchFamily="34" charset="0"/>
                <a:cs typeface="Calibri" pitchFamily="34" charset="0"/>
              </a:rPr>
              <a:t>Craig Hospital (Englewood, CO)</a:t>
            </a:r>
          </a:p>
          <a:p>
            <a:pPr marL="137160" indent="-137160" eaLnBrk="1" hangingPunct="1">
              <a:lnSpc>
                <a:spcPct val="90000"/>
              </a:lnSpc>
              <a:spcAft>
                <a:spcPts val="0"/>
              </a:spcAft>
              <a:buNone/>
            </a:pPr>
            <a:r>
              <a:rPr lang="en-US" sz="2100" dirty="0" smtClean="0">
                <a:solidFill>
                  <a:srgbClr val="000000"/>
                </a:solidFill>
                <a:latin typeface="Calibri" pitchFamily="34" charset="0"/>
                <a:cs typeface="Calibri" pitchFamily="34" charset="0"/>
              </a:rPr>
              <a:t>Principal Investigators: Daniel P. </a:t>
            </a:r>
            <a:r>
              <a:rPr lang="en-US" sz="2100" dirty="0" err="1" smtClean="0">
                <a:solidFill>
                  <a:srgbClr val="000000"/>
                </a:solidFill>
                <a:latin typeface="Calibri" pitchFamily="34" charset="0"/>
                <a:cs typeface="Calibri" pitchFamily="34" charset="0"/>
              </a:rPr>
              <a:t>Lammertse</a:t>
            </a:r>
            <a:r>
              <a:rPr lang="en-US" sz="2100" dirty="0" smtClean="0">
                <a:solidFill>
                  <a:srgbClr val="000000"/>
                </a:solidFill>
                <a:latin typeface="Calibri" pitchFamily="34" charset="0"/>
                <a:cs typeface="Calibri" pitchFamily="34" charset="0"/>
              </a:rPr>
              <a:t>, M.D., and </a:t>
            </a:r>
            <a:br>
              <a:rPr lang="en-US" sz="2100" dirty="0" smtClean="0">
                <a:solidFill>
                  <a:srgbClr val="000000"/>
                </a:solidFill>
                <a:latin typeface="Calibri" pitchFamily="34" charset="0"/>
                <a:cs typeface="Calibri" pitchFamily="34" charset="0"/>
              </a:rPr>
            </a:br>
            <a:r>
              <a:rPr lang="en-US" sz="2100" dirty="0" smtClean="0">
                <a:solidFill>
                  <a:srgbClr val="000000"/>
                </a:solidFill>
                <a:latin typeface="Calibri" pitchFamily="34" charset="0"/>
                <a:cs typeface="Calibri" pitchFamily="34" charset="0"/>
              </a:rPr>
              <a:t>Susan </a:t>
            </a:r>
            <a:r>
              <a:rPr lang="en-US" sz="2100" dirty="0" err="1" smtClean="0">
                <a:solidFill>
                  <a:srgbClr val="000000"/>
                </a:solidFill>
                <a:latin typeface="Calibri" pitchFamily="34" charset="0"/>
                <a:cs typeface="Calibri" pitchFamily="34" charset="0"/>
              </a:rPr>
              <a:t>Charlifue</a:t>
            </a:r>
            <a:r>
              <a:rPr lang="en-US" sz="2100" dirty="0" smtClean="0">
                <a:solidFill>
                  <a:srgbClr val="000000"/>
                </a:solidFill>
                <a:latin typeface="Calibri" pitchFamily="34" charset="0"/>
                <a:cs typeface="Calibri" pitchFamily="34" charset="0"/>
              </a:rPr>
              <a:t>, Ph.D.</a:t>
            </a:r>
          </a:p>
          <a:p>
            <a:pPr marL="0" indent="0" eaLnBrk="1" hangingPunct="1">
              <a:lnSpc>
                <a:spcPct val="90000"/>
              </a:lnSpc>
              <a:spcBef>
                <a:spcPts val="300"/>
              </a:spcBef>
              <a:spcAft>
                <a:spcPts val="1200"/>
              </a:spcAft>
              <a:buNone/>
            </a:pPr>
            <a:r>
              <a:rPr lang="en-US" sz="2100" dirty="0" smtClean="0">
                <a:latin typeface="Calibri" pitchFamily="34" charset="0"/>
                <a:cs typeface="Calibri" pitchFamily="34" charset="0"/>
                <a:hlinkClick r:id="rId3" tooltip="Link to the Rocky Mountain Regional Spinal Injury System."/>
              </a:rPr>
              <a:t>http://www.craighospital.org/Left-Nav/Research/Abstracts/SCIMS</a:t>
            </a:r>
            <a:endParaRPr lang="en-US" sz="2100" dirty="0" smtClean="0">
              <a:latin typeface="Calibri" pitchFamily="34" charset="0"/>
              <a:cs typeface="Calibri" pitchFamily="34" charset="0"/>
            </a:endParaRPr>
          </a:p>
          <a:p>
            <a:pPr marL="0" indent="0" eaLnBrk="1" hangingPunct="1">
              <a:lnSpc>
                <a:spcPct val="90000"/>
              </a:lnSpc>
              <a:spcBef>
                <a:spcPts val="300"/>
              </a:spcBef>
              <a:spcAft>
                <a:spcPts val="300"/>
              </a:spcAft>
              <a:buNone/>
            </a:pPr>
            <a:endParaRPr lang="en-US" sz="2100" dirty="0" smtClean="0">
              <a:solidFill>
                <a:srgbClr val="FF0000"/>
              </a:solidFill>
              <a:latin typeface="Calibri" pitchFamily="34" charset="0"/>
              <a:cs typeface="Calibri" pitchFamily="34" charset="0"/>
            </a:endParaRPr>
          </a:p>
          <a:p>
            <a:pPr marL="0" indent="0" eaLnBrk="1" hangingPunct="1">
              <a:lnSpc>
                <a:spcPct val="90000"/>
              </a:lnSpc>
              <a:spcAft>
                <a:spcPts val="0"/>
              </a:spcAft>
              <a:buFont typeface="Wingdings" pitchFamily="2" charset="2"/>
              <a:buNone/>
            </a:pPr>
            <a:r>
              <a:rPr lang="en-US" sz="2100" b="1" dirty="0" smtClean="0">
                <a:solidFill>
                  <a:srgbClr val="000000"/>
                </a:solidFill>
                <a:latin typeface="Calibri" pitchFamily="34" charset="0"/>
                <a:cs typeface="Calibri" pitchFamily="34" charset="0"/>
              </a:rPr>
              <a:t>South Florida SCI Model System</a:t>
            </a:r>
          </a:p>
          <a:p>
            <a:pPr marL="0" indent="0" eaLnBrk="1" hangingPunct="1">
              <a:lnSpc>
                <a:spcPct val="90000"/>
              </a:lnSpc>
              <a:spcAft>
                <a:spcPts val="0"/>
              </a:spcAft>
              <a:buNone/>
            </a:pPr>
            <a:r>
              <a:rPr lang="en-US" sz="2100" dirty="0" smtClean="0">
                <a:solidFill>
                  <a:srgbClr val="000000"/>
                </a:solidFill>
                <a:latin typeface="Calibri" pitchFamily="34" charset="0"/>
                <a:cs typeface="Calibri" pitchFamily="34" charset="0"/>
              </a:rPr>
              <a:t>University of Miami (Miami, FL)</a:t>
            </a:r>
          </a:p>
          <a:p>
            <a:pPr marL="137160" indent="-137160" eaLnBrk="1" hangingPunct="1">
              <a:lnSpc>
                <a:spcPct val="90000"/>
              </a:lnSpc>
              <a:spcAft>
                <a:spcPts val="0"/>
              </a:spcAft>
              <a:buNone/>
            </a:pPr>
            <a:r>
              <a:rPr lang="en-US" sz="2100" dirty="0" smtClean="0">
                <a:solidFill>
                  <a:srgbClr val="000000"/>
                </a:solidFill>
                <a:latin typeface="Calibri" pitchFamily="34" charset="0"/>
                <a:cs typeface="Calibri" pitchFamily="34" charset="0"/>
              </a:rPr>
              <a:t>Principal Investigators: Diana D. Cardenas, M.D., </a:t>
            </a:r>
            <a:r>
              <a:rPr lang="en-US" sz="2100" dirty="0" smtClean="0">
                <a:latin typeface="Calibri" pitchFamily="34" charset="0"/>
                <a:cs typeface="Calibri" pitchFamily="34" charset="0"/>
              </a:rPr>
              <a:t>Larry Brooks, Ph.D., and </a:t>
            </a:r>
            <a:r>
              <a:rPr lang="en-US" sz="2100" dirty="0" smtClean="0">
                <a:solidFill>
                  <a:srgbClr val="000000"/>
                </a:solidFill>
                <a:latin typeface="Calibri" pitchFamily="34" charset="0"/>
                <a:cs typeface="Calibri" pitchFamily="34" charset="0"/>
              </a:rPr>
              <a:t>Mark Nash, Ph.D. </a:t>
            </a:r>
          </a:p>
          <a:p>
            <a:pPr marL="0" indent="0" eaLnBrk="1" hangingPunct="1">
              <a:lnSpc>
                <a:spcPct val="90000"/>
              </a:lnSpc>
              <a:spcAft>
                <a:spcPts val="0"/>
              </a:spcAft>
              <a:buNone/>
            </a:pPr>
            <a:r>
              <a:rPr lang="en-US" sz="2100" dirty="0" smtClean="0">
                <a:latin typeface="Calibri" pitchFamily="34" charset="0"/>
                <a:cs typeface="Calibri" pitchFamily="34" charset="0"/>
                <a:hlinkClick r:id="rId4" tooltip="Link to the South Florida SCI Model System."/>
              </a:rPr>
              <a:t>http://www.rehabmed.med.miami.edu/</a:t>
            </a:r>
            <a:endParaRPr lang="en-US" sz="2100" dirty="0" smtClean="0">
              <a:latin typeface="Calibri" pitchFamily="34" charset="0"/>
              <a:cs typeface="Calibri" pitchFamily="34" charset="0"/>
              <a:hlinkClick r:id="rId5"/>
            </a:endParaRPr>
          </a:p>
        </p:txBody>
      </p:sp>
      <p:sp>
        <p:nvSpPr>
          <p:cNvPr id="8" name="Rectangle 2"/>
          <p:cNvSpPr>
            <a:spLocks noGrp="1" noChangeArrowheads="1"/>
          </p:cNvSpPr>
          <p:nvPr>
            <p:ph type="title"/>
          </p:nvPr>
        </p:nvSpPr>
        <p:spPr>
          <a:xfrm>
            <a:off x="457200" y="335280"/>
            <a:ext cx="8229600" cy="1082358"/>
          </a:xfrm>
        </p:spPr>
        <p:txBody>
          <a:bodyPr/>
          <a:lstStyle/>
          <a:p>
            <a:pPr>
              <a:lnSpc>
                <a:spcPts val="3600"/>
              </a:lnSpc>
            </a:pPr>
            <a:r>
              <a:rPr lang="en-US" dirty="0" smtClean="0"/>
              <a:t>SCI Model Systems Grantees</a:t>
            </a:r>
            <a:br>
              <a:rPr lang="en-US" dirty="0" smtClean="0"/>
            </a:br>
            <a:r>
              <a:rPr lang="en-US" sz="2100" dirty="0"/>
              <a:t>(in alphabetical order by </a:t>
            </a:r>
            <a:r>
              <a:rPr lang="en-US" sz="2100" dirty="0" smtClean="0"/>
              <a:t>State, continued)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dirty="0" smtClean="0"/>
              <a:t>SCI Model Systems Grantees</a:t>
            </a:r>
            <a:br>
              <a:rPr lang="en-US" dirty="0" smtClean="0"/>
            </a:br>
            <a:r>
              <a:rPr lang="en-US" sz="2100" dirty="0"/>
              <a:t>(in alphabetical order by </a:t>
            </a:r>
            <a:r>
              <a:rPr lang="en-US" sz="2100" dirty="0" smtClean="0"/>
              <a:t>State, continued 2)</a:t>
            </a:r>
          </a:p>
        </p:txBody>
      </p:sp>
      <p:sp>
        <p:nvSpPr>
          <p:cNvPr id="17411" name="Rectangle 3"/>
          <p:cNvSpPr>
            <a:spLocks noGrp="1" noChangeArrowheads="1"/>
          </p:cNvSpPr>
          <p:nvPr>
            <p:ph idx="1"/>
          </p:nvPr>
        </p:nvSpPr>
        <p:spPr/>
        <p:txBody>
          <a:bodyPr>
            <a:noAutofit/>
          </a:bodyPr>
          <a:lstStyle/>
          <a:p>
            <a:pPr marL="0" indent="0">
              <a:spcAft>
                <a:spcPts val="0"/>
              </a:spcAft>
              <a:buNone/>
            </a:pPr>
            <a:r>
              <a:rPr lang="en-US" sz="2100" b="1" dirty="0" smtClean="0"/>
              <a:t>Southeastern Regional SCI Model System</a:t>
            </a:r>
          </a:p>
          <a:p>
            <a:pPr marL="0" indent="0">
              <a:spcAft>
                <a:spcPts val="0"/>
              </a:spcAft>
              <a:buNone/>
            </a:pPr>
            <a:r>
              <a:rPr lang="en-US" sz="2100" dirty="0" smtClean="0"/>
              <a:t>Shepherd Center (Atlanta, GA)</a:t>
            </a:r>
          </a:p>
          <a:p>
            <a:pPr marL="0" indent="0">
              <a:spcAft>
                <a:spcPts val="0"/>
              </a:spcAft>
              <a:buNone/>
            </a:pPr>
            <a:r>
              <a:rPr lang="en-US" sz="2100" dirty="0" smtClean="0"/>
              <a:t>Principal Investigators: David Apple, Jr., M.D., and Lesley M. Hudson, M.A.</a:t>
            </a:r>
          </a:p>
          <a:p>
            <a:pPr marL="0" indent="0">
              <a:spcAft>
                <a:spcPts val="0"/>
              </a:spcAft>
              <a:buNone/>
            </a:pPr>
            <a:r>
              <a:rPr lang="en-US" sz="2100" dirty="0" smtClean="0">
                <a:hlinkClick r:id="rId3" tooltip="Link to the Southeastern Regional SCI Model System."/>
              </a:rPr>
              <a:t>http://www.shepherd.org/research/model-system-of-care</a:t>
            </a:r>
            <a:endParaRPr lang="en-US" sz="2100" dirty="0" smtClean="0"/>
          </a:p>
          <a:p>
            <a:pPr marL="0" indent="0">
              <a:spcAft>
                <a:spcPts val="0"/>
              </a:spcAft>
              <a:buNone/>
            </a:pPr>
            <a:r>
              <a:rPr lang="en-US" sz="2100" dirty="0" smtClean="0">
                <a:hlinkClick r:id="rId3"/>
              </a:rPr>
              <a:t> </a:t>
            </a:r>
            <a:endParaRPr lang="en-US" sz="2100" dirty="0" smtClean="0"/>
          </a:p>
          <a:p>
            <a:pPr marL="0" indent="0">
              <a:spcAft>
                <a:spcPts val="0"/>
              </a:spcAft>
              <a:buNone/>
            </a:pPr>
            <a:r>
              <a:rPr lang="en-US" sz="2100" b="1" dirty="0" smtClean="0"/>
              <a:t>Midwest Regional SCI Care System (MRSCICS)</a:t>
            </a:r>
          </a:p>
          <a:p>
            <a:pPr marL="0" indent="0">
              <a:spcAft>
                <a:spcPts val="0"/>
              </a:spcAft>
              <a:buNone/>
            </a:pPr>
            <a:r>
              <a:rPr lang="en-US" sz="2100" dirty="0" smtClean="0"/>
              <a:t>Rehabilitation Institute of Chicago (Chicago, IL)</a:t>
            </a:r>
          </a:p>
          <a:p>
            <a:pPr marL="0" indent="0">
              <a:spcAft>
                <a:spcPts val="0"/>
              </a:spcAft>
              <a:buNone/>
            </a:pPr>
            <a:r>
              <a:rPr lang="en-US" sz="2100" dirty="0" smtClean="0"/>
              <a:t>Principal Investigators: David Chen, M.D., and Allen W. Heinemann, Ph.D.</a:t>
            </a:r>
          </a:p>
          <a:p>
            <a:pPr marL="0" indent="0">
              <a:spcAft>
                <a:spcPts val="0"/>
              </a:spcAft>
              <a:buNone/>
            </a:pPr>
            <a:r>
              <a:rPr lang="en-US" sz="2100" dirty="0" smtClean="0">
                <a:hlinkClick r:id="rId4" tooltip="Link to the Midwest Regional SCI Care System."/>
              </a:rPr>
              <a:t>http://www.ric.org/research/centers/mrscics/</a:t>
            </a:r>
            <a:endParaRPr lang="en-US" sz="21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dirty="0" smtClean="0"/>
              <a:t>SCI Model Systems Grantees</a:t>
            </a:r>
            <a:br>
              <a:rPr lang="en-US" dirty="0" smtClean="0"/>
            </a:br>
            <a:r>
              <a:rPr lang="en-US" sz="2100" dirty="0" smtClean="0"/>
              <a:t>(in alphabetical order by State, continued 3)</a:t>
            </a:r>
          </a:p>
        </p:txBody>
      </p:sp>
      <p:sp>
        <p:nvSpPr>
          <p:cNvPr id="18435" name="Rectangle 3"/>
          <p:cNvSpPr>
            <a:spLocks noGrp="1" noChangeArrowheads="1"/>
          </p:cNvSpPr>
          <p:nvPr>
            <p:ph idx="1"/>
          </p:nvPr>
        </p:nvSpPr>
        <p:spPr/>
        <p:txBody>
          <a:bodyPr>
            <a:normAutofit/>
          </a:bodyPr>
          <a:lstStyle/>
          <a:p>
            <a:pPr marL="0" indent="0">
              <a:spcAft>
                <a:spcPts val="0"/>
              </a:spcAft>
              <a:buNone/>
            </a:pPr>
            <a:r>
              <a:rPr lang="en-US" sz="2200" b="1" dirty="0" smtClean="0"/>
              <a:t>Kentucky Regional SCI Model System</a:t>
            </a:r>
          </a:p>
          <a:p>
            <a:pPr marL="0" indent="0">
              <a:spcAft>
                <a:spcPts val="0"/>
              </a:spcAft>
              <a:buNone/>
            </a:pPr>
            <a:r>
              <a:rPr lang="en-US" sz="2200" dirty="0" smtClean="0"/>
              <a:t>University of Louisville Research Foundation, Inc. (Louisville, KY)</a:t>
            </a:r>
          </a:p>
          <a:p>
            <a:pPr marL="0" indent="0">
              <a:spcAft>
                <a:spcPts val="0"/>
              </a:spcAft>
              <a:buNone/>
            </a:pPr>
            <a:r>
              <a:rPr lang="en-US" sz="2200" dirty="0" smtClean="0"/>
              <a:t>Principal Investigator: Daniel E. Graves, Ph.D.</a:t>
            </a:r>
          </a:p>
          <a:p>
            <a:pPr marL="0" indent="0">
              <a:spcAft>
                <a:spcPts val="0"/>
              </a:spcAft>
              <a:buNone/>
            </a:pPr>
            <a:r>
              <a:rPr lang="en-US" sz="2200" dirty="0" smtClean="0">
                <a:hlinkClick r:id="rId3" tooltip="Link to the Kentucky Regional SCI Model System."/>
              </a:rPr>
              <a:t>http://www.jhsmh.org/Health-Services/Rehab-Services-Frazier-Rehab/Specialties/Spinal-Cord-Medicine-Program/Model-System-Of-Care.aspx</a:t>
            </a:r>
            <a:endParaRPr lang="en-US" sz="2200" dirty="0" smtClean="0"/>
          </a:p>
          <a:p>
            <a:pPr marL="0" indent="0">
              <a:spcAft>
                <a:spcPts val="0"/>
              </a:spcAft>
              <a:buNone/>
            </a:pPr>
            <a:endParaRPr lang="en-US" sz="2200" dirty="0" smtClean="0"/>
          </a:p>
          <a:p>
            <a:pPr marL="0" indent="0">
              <a:spcAft>
                <a:spcPts val="0"/>
              </a:spcAft>
              <a:buNone/>
            </a:pPr>
            <a:r>
              <a:rPr lang="en-US" sz="2200" b="1" dirty="0" smtClean="0"/>
              <a:t>Spaulding-Harvard SCI Model System</a:t>
            </a:r>
          </a:p>
          <a:p>
            <a:pPr marL="0" indent="0">
              <a:spcAft>
                <a:spcPts val="0"/>
              </a:spcAft>
              <a:buNone/>
            </a:pPr>
            <a:r>
              <a:rPr lang="en-US" sz="2200" dirty="0" smtClean="0"/>
              <a:t>Spaulding Rehabilitation Hospital (Boston, MA)</a:t>
            </a:r>
          </a:p>
          <a:p>
            <a:pPr marL="0" indent="0">
              <a:spcAft>
                <a:spcPts val="0"/>
              </a:spcAft>
              <a:buNone/>
            </a:pPr>
            <a:r>
              <a:rPr lang="en-US" sz="2200" dirty="0" smtClean="0"/>
              <a:t>Principal Investigators: Leslie Morse, D.O., and  Ross D. </a:t>
            </a:r>
            <a:r>
              <a:rPr lang="en-US" sz="2200" dirty="0" err="1" smtClean="0"/>
              <a:t>Zafonte</a:t>
            </a:r>
            <a:r>
              <a:rPr lang="en-US" sz="2200" dirty="0" smtClean="0"/>
              <a:t>, D.O.</a:t>
            </a:r>
          </a:p>
          <a:p>
            <a:pPr marL="0" indent="0">
              <a:spcAft>
                <a:spcPts val="0"/>
              </a:spcAft>
              <a:buNone/>
            </a:pPr>
            <a:r>
              <a:rPr lang="en-US" sz="2200" dirty="0" smtClean="0">
                <a:hlinkClick r:id="rId4" tooltip="Link to the Spaulding-Harvard SCI Model System."/>
              </a:rPr>
              <a:t>http://www.sh-sci.org/</a:t>
            </a:r>
            <a:endParaRPr lang="en-US" sz="22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smtClean="0"/>
              <a:t>SCI Model Systems Grantees</a:t>
            </a:r>
            <a:br>
              <a:rPr lang="en-US" dirty="0" smtClean="0"/>
            </a:br>
            <a:r>
              <a:rPr lang="en-US" sz="2100" dirty="0" smtClean="0"/>
              <a:t>(in alphabetical order by State, continued 4)</a:t>
            </a:r>
          </a:p>
        </p:txBody>
      </p:sp>
      <p:sp>
        <p:nvSpPr>
          <p:cNvPr id="19459" name="Rectangle 3"/>
          <p:cNvSpPr>
            <a:spLocks noGrp="1" noChangeArrowheads="1"/>
          </p:cNvSpPr>
          <p:nvPr>
            <p:ph idx="1"/>
          </p:nvPr>
        </p:nvSpPr>
        <p:spPr/>
        <p:txBody>
          <a:bodyPr>
            <a:normAutofit/>
          </a:bodyPr>
          <a:lstStyle/>
          <a:p>
            <a:pPr marL="0" indent="0">
              <a:spcAft>
                <a:spcPts val="0"/>
              </a:spcAft>
              <a:buNone/>
            </a:pPr>
            <a:r>
              <a:rPr lang="en-US" sz="2100" b="1" dirty="0" smtClean="0"/>
              <a:t>New England Regional SCI Center (NERSCIC) Network </a:t>
            </a:r>
          </a:p>
          <a:p>
            <a:pPr marL="0" indent="0">
              <a:spcAft>
                <a:spcPts val="0"/>
              </a:spcAft>
              <a:buNone/>
            </a:pPr>
            <a:r>
              <a:rPr lang="en-US" sz="2100" dirty="0" smtClean="0"/>
              <a:t>Boston University Medical Campus (Boston, MA), Gaylord Hospital (Wallingford, CT), and Hospital for Special Care  (New Britain, CT)</a:t>
            </a:r>
          </a:p>
          <a:p>
            <a:pPr marL="0" indent="0">
              <a:spcAft>
                <a:spcPts val="0"/>
              </a:spcAft>
              <a:buNone/>
            </a:pPr>
            <a:r>
              <a:rPr lang="en-US" sz="2100" dirty="0" smtClean="0"/>
              <a:t>Principal Investigator: Alan </a:t>
            </a:r>
            <a:r>
              <a:rPr lang="en-US" sz="2100" dirty="0" err="1" smtClean="0"/>
              <a:t>Jette</a:t>
            </a:r>
            <a:r>
              <a:rPr lang="en-US" sz="2100" dirty="0" smtClean="0"/>
              <a:t>, Ph.D.</a:t>
            </a:r>
          </a:p>
          <a:p>
            <a:pPr marL="0" indent="0">
              <a:spcAft>
                <a:spcPts val="0"/>
              </a:spcAft>
              <a:buNone/>
            </a:pPr>
            <a:r>
              <a:rPr lang="en-US" sz="2100" dirty="0" smtClean="0">
                <a:hlinkClick r:id="rId3" tooltip="Link to the New England Regional SCI Center Network."/>
              </a:rPr>
              <a:t>http://www.bmc.org/spinalcordinjurycenter/research.htm</a:t>
            </a:r>
            <a:endParaRPr lang="en-US" sz="2100" dirty="0" smtClean="0"/>
          </a:p>
          <a:p>
            <a:pPr marL="0" indent="0">
              <a:spcAft>
                <a:spcPts val="0"/>
              </a:spcAft>
              <a:buNone/>
            </a:pPr>
            <a:endParaRPr lang="en-US" sz="2100" dirty="0" smtClean="0"/>
          </a:p>
          <a:p>
            <a:pPr marL="0" indent="0">
              <a:spcAft>
                <a:spcPts val="0"/>
              </a:spcAft>
              <a:buNone/>
            </a:pPr>
            <a:r>
              <a:rPr lang="en-US" sz="2100" b="1" dirty="0" smtClean="0"/>
              <a:t>University of Michigan SCI Model System</a:t>
            </a:r>
          </a:p>
          <a:p>
            <a:pPr marL="0" indent="0">
              <a:spcAft>
                <a:spcPts val="0"/>
              </a:spcAft>
              <a:buNone/>
            </a:pPr>
            <a:r>
              <a:rPr lang="en-US" sz="2100" dirty="0" smtClean="0"/>
              <a:t>University of Michigan (Ann Arbor, MI)</a:t>
            </a:r>
          </a:p>
          <a:p>
            <a:pPr marL="0" indent="0">
              <a:spcAft>
                <a:spcPts val="0"/>
              </a:spcAft>
              <a:buNone/>
            </a:pPr>
            <a:r>
              <a:rPr lang="en-US" sz="2100" dirty="0" smtClean="0"/>
              <a:t>Principal Investigators: Denise G. Tate, Ph.D., and Anthony </a:t>
            </a:r>
            <a:r>
              <a:rPr lang="en-US" sz="2100" dirty="0" err="1" smtClean="0"/>
              <a:t>Chiodo</a:t>
            </a:r>
            <a:r>
              <a:rPr lang="en-US" sz="2100" dirty="0" smtClean="0"/>
              <a:t>, M.D.</a:t>
            </a:r>
          </a:p>
          <a:p>
            <a:pPr marL="0" indent="0">
              <a:spcAft>
                <a:spcPts val="0"/>
              </a:spcAft>
              <a:buNone/>
            </a:pPr>
            <a:r>
              <a:rPr lang="en-US" sz="2100" dirty="0" smtClean="0">
                <a:hlinkClick r:id="rId4" tooltip="Link to the University of Michigan SCI Model System."/>
              </a:rPr>
              <a:t>http://www.med.umich.edu/pmr/modelsci/</a:t>
            </a:r>
            <a:endParaRPr lang="en-US" sz="21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dirty="0" smtClean="0"/>
              <a:t>SCI Model Systems Grantees</a:t>
            </a:r>
            <a:br>
              <a:rPr lang="en-US" dirty="0" smtClean="0"/>
            </a:br>
            <a:r>
              <a:rPr lang="en-US" sz="2100" dirty="0" smtClean="0"/>
              <a:t>(in alphabetical order by State, continued 5)</a:t>
            </a:r>
          </a:p>
        </p:txBody>
      </p:sp>
      <p:sp>
        <p:nvSpPr>
          <p:cNvPr id="20483" name="Rectangle 3"/>
          <p:cNvSpPr>
            <a:spLocks noGrp="1" noChangeArrowheads="1"/>
          </p:cNvSpPr>
          <p:nvPr>
            <p:ph idx="1"/>
          </p:nvPr>
        </p:nvSpPr>
        <p:spPr/>
        <p:txBody>
          <a:bodyPr/>
          <a:lstStyle/>
          <a:p>
            <a:pPr marL="0" indent="0">
              <a:spcAft>
                <a:spcPts val="0"/>
              </a:spcAft>
              <a:buNone/>
            </a:pPr>
            <a:r>
              <a:rPr lang="en-US" b="1" dirty="0" smtClean="0"/>
              <a:t>Northern New Jersey SCI Model System</a:t>
            </a:r>
          </a:p>
          <a:p>
            <a:pPr marL="0" indent="0">
              <a:spcAft>
                <a:spcPts val="0"/>
              </a:spcAft>
              <a:buNone/>
            </a:pPr>
            <a:r>
              <a:rPr lang="en-US" dirty="0" smtClean="0"/>
              <a:t>Kessler Foundation, Inc. (West Orange, NJ)</a:t>
            </a:r>
          </a:p>
          <a:p>
            <a:pPr marL="137160" indent="-137160">
              <a:spcAft>
                <a:spcPts val="0"/>
              </a:spcAft>
              <a:buNone/>
            </a:pPr>
            <a:r>
              <a:rPr lang="en-US" dirty="0" smtClean="0"/>
              <a:t>Principal Investigators: Trevor Dyson-Hudson, Ph.D., and Steven </a:t>
            </a:r>
            <a:r>
              <a:rPr lang="en-US" dirty="0" err="1" smtClean="0"/>
              <a:t>Kirshblum</a:t>
            </a:r>
            <a:r>
              <a:rPr lang="en-US" dirty="0" smtClean="0"/>
              <a:t>, M.D.</a:t>
            </a:r>
          </a:p>
          <a:p>
            <a:pPr marL="0" indent="0">
              <a:spcAft>
                <a:spcPts val="0"/>
              </a:spcAft>
              <a:buNone/>
            </a:pPr>
            <a:r>
              <a:rPr lang="en-US" dirty="0" smtClean="0">
                <a:hlinkClick r:id="rId3" tooltip="Link to the Northern New Jersey SCI Model System."/>
              </a:rPr>
              <a:t>http://kesslerfoundation.org/researchcenter/spinalcordinjury/</a:t>
            </a:r>
            <a:br>
              <a:rPr lang="en-US" dirty="0" smtClean="0">
                <a:hlinkClick r:id="rId3" tooltip="Link to the Northern New Jersey SCI Model System."/>
              </a:rPr>
            </a:br>
            <a:r>
              <a:rPr lang="en-US" dirty="0" err="1" smtClean="0">
                <a:hlinkClick r:id="rId3" tooltip="Link to the Northern New Jersey SCI Model System."/>
              </a:rPr>
              <a:t>modelsystems.php</a:t>
            </a:r>
            <a:endParaRPr lang="en-US" dirty="0" smtClean="0"/>
          </a:p>
          <a:p>
            <a:pPr marL="0" indent="0">
              <a:spcAft>
                <a:spcPts val="0"/>
              </a:spcAft>
              <a:buNone/>
            </a:pPr>
            <a:endParaRPr lang="en-US" dirty="0" smtClean="0"/>
          </a:p>
          <a:p>
            <a:pPr marL="0" indent="0">
              <a:spcAft>
                <a:spcPts val="0"/>
              </a:spcAft>
              <a:buNone/>
            </a:pPr>
            <a:r>
              <a:rPr lang="en-US" b="1" dirty="0" smtClean="0"/>
              <a:t>Regional SCI Center of the Delaware Valley </a:t>
            </a:r>
          </a:p>
          <a:p>
            <a:pPr marL="0" indent="0">
              <a:spcAft>
                <a:spcPts val="0"/>
              </a:spcAft>
              <a:buNone/>
            </a:pPr>
            <a:r>
              <a:rPr lang="en-US" dirty="0" smtClean="0"/>
              <a:t>Thomas Jefferson University (Philadelphia, PA)</a:t>
            </a:r>
          </a:p>
          <a:p>
            <a:pPr marL="0" indent="0">
              <a:spcAft>
                <a:spcPts val="0"/>
              </a:spcAft>
              <a:buNone/>
            </a:pPr>
            <a:r>
              <a:rPr lang="en-US" dirty="0" smtClean="0"/>
              <a:t>Principal Investigator:  Ralph J. Marino, M.D.</a:t>
            </a:r>
          </a:p>
          <a:p>
            <a:pPr marL="0" indent="0">
              <a:spcAft>
                <a:spcPts val="0"/>
              </a:spcAft>
              <a:buNone/>
            </a:pPr>
            <a:r>
              <a:rPr lang="en-US" dirty="0" smtClean="0">
                <a:hlinkClick r:id="rId4" tooltip="Link to the Regional SCI Center of the Delaware Valley."/>
              </a:rPr>
              <a:t>http://www.spinalcordcenter.org/</a:t>
            </a: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dirty="0" smtClean="0"/>
              <a:t>SCI Model Systems Grantees</a:t>
            </a:r>
            <a:br>
              <a:rPr lang="en-US" dirty="0" smtClean="0"/>
            </a:br>
            <a:r>
              <a:rPr lang="en-US" sz="2100" dirty="0" smtClean="0"/>
              <a:t>(in alphabetical order by State, continued 6)</a:t>
            </a:r>
          </a:p>
        </p:txBody>
      </p:sp>
      <p:sp>
        <p:nvSpPr>
          <p:cNvPr id="21507" name="Rectangle 3"/>
          <p:cNvSpPr>
            <a:spLocks noGrp="1" noChangeArrowheads="1"/>
          </p:cNvSpPr>
          <p:nvPr>
            <p:ph idx="1"/>
          </p:nvPr>
        </p:nvSpPr>
        <p:spPr/>
        <p:txBody>
          <a:bodyPr/>
          <a:lstStyle/>
          <a:p>
            <a:pPr marL="0" indent="0">
              <a:spcAft>
                <a:spcPts val="0"/>
              </a:spcAft>
              <a:buNone/>
            </a:pPr>
            <a:r>
              <a:rPr lang="en-US" b="1" dirty="0" smtClean="0"/>
              <a:t>University of Pittsburgh Model Center on SCI (UPMC-SCI)</a:t>
            </a:r>
          </a:p>
          <a:p>
            <a:pPr marL="0" indent="0">
              <a:spcAft>
                <a:spcPts val="0"/>
              </a:spcAft>
              <a:buNone/>
            </a:pPr>
            <a:r>
              <a:rPr lang="en-US" dirty="0" smtClean="0"/>
              <a:t>University of Pittsburgh (Pittsburgh, PA)</a:t>
            </a:r>
          </a:p>
          <a:p>
            <a:pPr marL="0" indent="0">
              <a:spcAft>
                <a:spcPts val="0"/>
              </a:spcAft>
              <a:buNone/>
            </a:pPr>
            <a:r>
              <a:rPr lang="en-US" dirty="0" smtClean="0"/>
              <a:t>Principle Investigator: Michael L. </a:t>
            </a:r>
            <a:r>
              <a:rPr lang="en-US" dirty="0" err="1" smtClean="0"/>
              <a:t>Boninger</a:t>
            </a:r>
            <a:r>
              <a:rPr lang="en-US" dirty="0" smtClean="0"/>
              <a:t>, M.D.</a:t>
            </a:r>
          </a:p>
          <a:p>
            <a:pPr marL="0" indent="0">
              <a:spcAft>
                <a:spcPts val="0"/>
              </a:spcAft>
              <a:buNone/>
            </a:pPr>
            <a:r>
              <a:rPr lang="en-US" dirty="0" smtClean="0">
                <a:hlinkClick r:id="rId3" tooltip="Link to the University of Pittsburgh Model Center on SCI."/>
              </a:rPr>
              <a:t>http://www.upmc-sci.org/</a:t>
            </a:r>
            <a:endParaRPr lang="en-US" dirty="0" smtClean="0"/>
          </a:p>
          <a:p>
            <a:pPr marL="0" indent="0">
              <a:spcAft>
                <a:spcPts val="0"/>
              </a:spcAft>
              <a:buNone/>
            </a:pPr>
            <a:endParaRPr lang="en-US" dirty="0" smtClean="0"/>
          </a:p>
          <a:p>
            <a:pPr marL="0" indent="0">
              <a:spcAft>
                <a:spcPts val="0"/>
              </a:spcAft>
              <a:buNone/>
            </a:pPr>
            <a:r>
              <a:rPr lang="en-US" b="1" dirty="0" smtClean="0"/>
              <a:t>Northwest Regional SCI System (NWRSCIS)</a:t>
            </a:r>
          </a:p>
          <a:p>
            <a:pPr marL="0" indent="0">
              <a:spcAft>
                <a:spcPts val="0"/>
              </a:spcAft>
              <a:buNone/>
            </a:pPr>
            <a:r>
              <a:rPr lang="en-US" dirty="0" smtClean="0"/>
              <a:t>University of Washington (Seattle, WA)</a:t>
            </a:r>
          </a:p>
          <a:p>
            <a:pPr marL="137160" indent="-137160">
              <a:spcAft>
                <a:spcPts val="0"/>
              </a:spcAft>
              <a:buNone/>
            </a:pPr>
            <a:r>
              <a:rPr lang="en-US" dirty="0" smtClean="0"/>
              <a:t>Principal Investigators: Charles H. Bombardier, Ph.D.</a:t>
            </a:r>
            <a:r>
              <a:rPr lang="de-DE" dirty="0" smtClean="0"/>
              <a:t>, Stephen P. Burns, M.D., and Jeanne M. Hoffman, Ph. D.</a:t>
            </a:r>
            <a:endParaRPr lang="en-US" dirty="0" smtClean="0"/>
          </a:p>
          <a:p>
            <a:pPr marL="0" indent="0">
              <a:spcAft>
                <a:spcPts val="0"/>
              </a:spcAft>
              <a:buNone/>
            </a:pPr>
            <a:r>
              <a:rPr lang="en-US" dirty="0" smtClean="0">
                <a:hlinkClick r:id="rId4" tooltip="Link to the Northwest Regional SCI System."/>
              </a:rPr>
              <a:t>http://sci.washington.edu/</a:t>
            </a: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dirty="0" smtClean="0"/>
              <a:t>Form II Centers for </a:t>
            </a:r>
            <a:br>
              <a:rPr lang="en-US" dirty="0" smtClean="0"/>
            </a:br>
            <a:r>
              <a:rPr lang="en-US" dirty="0" err="1" smtClean="0"/>
              <a:t>Followup</a:t>
            </a:r>
            <a:r>
              <a:rPr lang="en-US" dirty="0" smtClean="0"/>
              <a:t> Data Collection</a:t>
            </a:r>
          </a:p>
        </p:txBody>
      </p:sp>
      <p:sp>
        <p:nvSpPr>
          <p:cNvPr id="21507" name="Rectangle 3"/>
          <p:cNvSpPr>
            <a:spLocks noGrp="1" noChangeArrowheads="1"/>
          </p:cNvSpPr>
          <p:nvPr>
            <p:ph idx="1"/>
          </p:nvPr>
        </p:nvSpPr>
        <p:spPr/>
        <p:txBody>
          <a:bodyPr>
            <a:normAutofit lnSpcReduction="10000"/>
          </a:bodyPr>
          <a:lstStyle/>
          <a:p>
            <a:pPr marL="0" indent="0">
              <a:spcAft>
                <a:spcPts val="600"/>
              </a:spcAft>
              <a:buClr>
                <a:srgbClr val="007F7B"/>
              </a:buClr>
              <a:buSzPct val="100000"/>
              <a:buNone/>
            </a:pPr>
            <a:r>
              <a:rPr lang="en-US" b="1" dirty="0" smtClean="0"/>
              <a:t>Subcontracts by NSCISC:</a:t>
            </a:r>
          </a:p>
          <a:p>
            <a:pPr marL="457200" indent="-457200">
              <a:spcAft>
                <a:spcPts val="0"/>
              </a:spcAft>
              <a:buClr>
                <a:srgbClr val="007F7B"/>
              </a:buClr>
              <a:buSzPct val="100000"/>
              <a:buFont typeface="+mj-lt"/>
              <a:buAutoNum type="arabicPeriod"/>
            </a:pPr>
            <a:r>
              <a:rPr lang="en-US" sz="2200" b="1" dirty="0" smtClean="0"/>
              <a:t>Santa </a:t>
            </a:r>
            <a:r>
              <a:rPr lang="en-US" sz="2200" b="1" dirty="0"/>
              <a:t>Clara Valley Medical Center </a:t>
            </a:r>
            <a:r>
              <a:rPr lang="en-US" sz="2200" dirty="0"/>
              <a:t>(San Jose, </a:t>
            </a:r>
            <a:r>
              <a:rPr lang="en-US" sz="2200" dirty="0" smtClean="0"/>
              <a:t>CA)</a:t>
            </a:r>
          </a:p>
          <a:p>
            <a:pPr lvl="1"/>
            <a:r>
              <a:rPr lang="en-US" dirty="0"/>
              <a:t>Principal Investigator: Stephanie </a:t>
            </a:r>
            <a:r>
              <a:rPr lang="en-US" dirty="0" err="1"/>
              <a:t>Kolakowsky-Hayner</a:t>
            </a:r>
            <a:r>
              <a:rPr lang="en-US" dirty="0"/>
              <a:t>, Ph.D.</a:t>
            </a:r>
          </a:p>
          <a:p>
            <a:pPr marL="457200" indent="-457200">
              <a:spcAft>
                <a:spcPts val="0"/>
              </a:spcAft>
              <a:buClr>
                <a:srgbClr val="007F7B"/>
              </a:buClr>
              <a:buSzPct val="100000"/>
              <a:buFont typeface="+mj-lt"/>
              <a:buAutoNum type="arabicPeriod"/>
            </a:pPr>
            <a:r>
              <a:rPr lang="en-US" sz="2200" b="1" dirty="0" smtClean="0"/>
              <a:t>Mount </a:t>
            </a:r>
            <a:r>
              <a:rPr lang="en-US" sz="2200" b="1" dirty="0"/>
              <a:t>Sinai School of Medicine </a:t>
            </a:r>
            <a:r>
              <a:rPr lang="en-US" sz="2200" dirty="0"/>
              <a:t>(New York, NY)</a:t>
            </a:r>
          </a:p>
          <a:p>
            <a:pPr lvl="1"/>
            <a:r>
              <a:rPr lang="en-US" dirty="0"/>
              <a:t>Principal Investigator: Marcel </a:t>
            </a:r>
            <a:r>
              <a:rPr lang="en-US" dirty="0" err="1"/>
              <a:t>Dijker</a:t>
            </a:r>
            <a:r>
              <a:rPr lang="en-US" dirty="0"/>
              <a:t>, Ph.D.</a:t>
            </a:r>
          </a:p>
          <a:p>
            <a:pPr marL="457200" indent="-457200">
              <a:spcAft>
                <a:spcPts val="0"/>
              </a:spcAft>
              <a:buClr>
                <a:srgbClr val="007F7B"/>
              </a:buClr>
              <a:buSzPct val="100000"/>
              <a:buFont typeface="+mj-lt"/>
              <a:buAutoNum type="arabicPeriod"/>
            </a:pPr>
            <a:r>
              <a:rPr lang="en-US" sz="2200" b="1" dirty="0" smtClean="0"/>
              <a:t>The </a:t>
            </a:r>
            <a:r>
              <a:rPr lang="en-US" sz="2200" b="1" dirty="0"/>
              <a:t>Institute for Rehabilitation and Research </a:t>
            </a:r>
            <a:r>
              <a:rPr lang="en-US" sz="2200" dirty="0"/>
              <a:t>(Houston, TX)</a:t>
            </a:r>
          </a:p>
          <a:p>
            <a:pPr lvl="1">
              <a:spcAft>
                <a:spcPts val="1800"/>
              </a:spcAft>
            </a:pPr>
            <a:r>
              <a:rPr lang="en-US" dirty="0"/>
              <a:t>Principal Investigator: Heather Taylor, Ph.D.</a:t>
            </a:r>
          </a:p>
          <a:p>
            <a:pPr marL="0" indent="0">
              <a:spcAft>
                <a:spcPts val="600"/>
              </a:spcAft>
              <a:buClr>
                <a:srgbClr val="007F7B"/>
              </a:buClr>
              <a:buSzPct val="100000"/>
              <a:buNone/>
            </a:pPr>
            <a:r>
              <a:rPr lang="en-US" b="1" dirty="0"/>
              <a:t>Data collected by NSCISC:</a:t>
            </a:r>
          </a:p>
          <a:p>
            <a:pPr marL="457200" lvl="2" indent="-457200">
              <a:spcAft>
                <a:spcPts val="0"/>
              </a:spcAft>
              <a:buClr>
                <a:srgbClr val="007F7B"/>
              </a:buClr>
              <a:buSzPct val="100000"/>
              <a:buFont typeface="+mj-lt"/>
              <a:buAutoNum type="arabicPeriod" startAt="4"/>
            </a:pPr>
            <a:r>
              <a:rPr lang="en-US" sz="2200" b="1" dirty="0"/>
              <a:t>University of Missouri </a:t>
            </a:r>
            <a:r>
              <a:rPr lang="en-US" sz="2200" dirty="0"/>
              <a:t>(Columbia, MO)</a:t>
            </a:r>
          </a:p>
          <a:p>
            <a:pPr marL="457200" lvl="2" indent="-457200">
              <a:spcAft>
                <a:spcPts val="0"/>
              </a:spcAft>
              <a:buClr>
                <a:srgbClr val="007F7B"/>
              </a:buClr>
              <a:buSzPct val="100000"/>
              <a:buFont typeface="+mj-lt"/>
              <a:buAutoNum type="arabicPeriod" startAt="4"/>
            </a:pPr>
            <a:r>
              <a:rPr lang="en-US" sz="2200" b="1" dirty="0"/>
              <a:t>Woodrow Wilson Rehabilitation Center </a:t>
            </a:r>
            <a:r>
              <a:rPr lang="en-US" sz="2200" dirty="0"/>
              <a:t>(Fishersville, VA</a:t>
            </a:r>
            <a:r>
              <a:rPr lang="en-US" sz="2200" dirty="0" smtClean="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
          <p:cNvSpPr>
            <a:spLocks noGrp="1"/>
          </p:cNvSpPr>
          <p:nvPr>
            <p:ph type="title"/>
          </p:nvPr>
        </p:nvSpPr>
        <p:spPr/>
        <p:txBody>
          <a:bodyPr/>
          <a:lstStyle/>
          <a:p>
            <a:r>
              <a:rPr lang="en-US" smtClean="0"/>
              <a:t>Contents</a:t>
            </a:r>
            <a:endParaRPr lang="en-US" dirty="0" smtClean="0"/>
          </a:p>
        </p:txBody>
      </p:sp>
      <p:graphicFrame>
        <p:nvGraphicFramePr>
          <p:cNvPr id="4" name="Content Placeholder 3" descr="Table showing topics covered in the presentation with their corresponding slide numbers." title="Table showing topics covered in the presentation with their corresponding slide numbers."/>
          <p:cNvGraphicFramePr>
            <a:graphicFrameLocks noGrp="1"/>
          </p:cNvGraphicFramePr>
          <p:nvPr>
            <p:ph idx="1"/>
            <p:extLst>
              <p:ext uri="{D42A27DB-BD31-4B8C-83A1-F6EECF244321}">
                <p14:modId xmlns:p14="http://schemas.microsoft.com/office/powerpoint/2010/main" val="3081799718"/>
              </p:ext>
            </p:extLst>
          </p:nvPr>
        </p:nvGraphicFramePr>
        <p:xfrm>
          <a:off x="457200" y="1600200"/>
          <a:ext cx="8229600" cy="3508978"/>
        </p:xfrm>
        <a:graphic>
          <a:graphicData uri="http://schemas.openxmlformats.org/drawingml/2006/table">
            <a:tbl>
              <a:tblPr firstRow="1"/>
              <a:tblGrid>
                <a:gridCol w="6980464"/>
                <a:gridCol w="1249136"/>
              </a:tblGrid>
              <a:tr h="639763">
                <a:tc>
                  <a:txBody>
                    <a:bodyPr/>
                    <a:lstStyle/>
                    <a:p>
                      <a:pPr marL="0" marR="0" lvl="0" indent="0" algn="l" defTabSz="914400" rtl="0" eaLnBrk="1" fontAlgn="base" latinLnBrk="0" hangingPunct="1">
                        <a:lnSpc>
                          <a:spcPct val="100000"/>
                        </a:lnSpc>
                        <a:spcBef>
                          <a:spcPts val="1200"/>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charset="0"/>
                          <a:cs typeface="Arial" charset="0"/>
                        </a:rPr>
                        <a:t>Topics</a:t>
                      </a:r>
                    </a:p>
                  </a:txBody>
                  <a:tcPr marL="82526" marR="82526" marT="45712" marB="45712"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7F7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charset="0"/>
                          <a:cs typeface="Arial" charset="0"/>
                        </a:rPr>
                        <a:t>Slide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charset="0"/>
                          <a:cs typeface="Arial" charset="0"/>
                        </a:rPr>
                        <a:t>Numbers</a:t>
                      </a:r>
                    </a:p>
                  </a:txBody>
                  <a:tcPr marL="82526" marR="82526" marT="45712" marB="45712"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7F7B"/>
                    </a:solidFill>
                  </a:tcPr>
                </a:tc>
              </a:tr>
              <a:tr h="371475">
                <a:tc>
                  <a:txBody>
                    <a:bodyPr/>
                    <a:lstStyle/>
                    <a:p>
                      <a:pPr marL="465138" marR="0" lvl="0" indent="-290513"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Calibri" pitchFamily="34" charset="0"/>
                        </a:rPr>
                        <a:t>SCIMS Background Information</a:t>
                      </a:r>
                    </a:p>
                  </a:txBody>
                  <a:tcPr marL="82526" marR="82526"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Calibri" pitchFamily="34" charset="0"/>
                        </a:rPr>
                        <a:t>3</a:t>
                      </a:r>
                    </a:p>
                  </a:txBody>
                  <a:tcPr marL="82526" marR="82526"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71475">
                <a:tc>
                  <a:txBody>
                    <a:bodyPr/>
                    <a:lstStyle/>
                    <a:p>
                      <a:pPr marL="0" marR="0" lvl="0" indent="174625"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Calibri" pitchFamily="34" charset="0"/>
                        </a:rPr>
                        <a:t>Current SCI Model Systems</a:t>
                      </a:r>
                    </a:p>
                  </a:txBody>
                  <a:tcPr marL="82526" marR="82526"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F7B">
                        <a:alpha val="3098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Calibri" pitchFamily="34" charset="0"/>
                        </a:rPr>
                        <a:t>10</a:t>
                      </a:r>
                    </a:p>
                  </a:txBody>
                  <a:tcPr marL="82526" marR="82526"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F7B">
                        <a:alpha val="30980"/>
                      </a:srgbClr>
                    </a:solidFill>
                  </a:tcPr>
                </a:tc>
              </a:tr>
              <a:tr h="371475">
                <a:tc>
                  <a:txBody>
                    <a:bodyPr/>
                    <a:lstStyle/>
                    <a:p>
                      <a:pPr marL="174625"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Calibri" pitchFamily="34" charset="0"/>
                        </a:rPr>
                        <a:t>Formerly Funded Centers That Contributed to the National SCI Database</a:t>
                      </a:r>
                    </a:p>
                  </a:txBody>
                  <a:tcPr marL="82526" marR="82526"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Calibri" pitchFamily="34" charset="0"/>
                        </a:rPr>
                        <a:t>20</a:t>
                      </a:r>
                    </a:p>
                  </a:txBody>
                  <a:tcPr marL="82526" marR="82526"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71475">
                <a:tc>
                  <a:txBody>
                    <a:bodyPr/>
                    <a:lstStyle/>
                    <a:p>
                      <a:pPr marL="0" marR="0" lvl="0" indent="174625"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Calibri" pitchFamily="34" charset="0"/>
                        </a:rPr>
                        <a:t>Model Systems Knowledge Translation Center</a:t>
                      </a:r>
                    </a:p>
                  </a:txBody>
                  <a:tcPr marL="82526" marR="82526"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F7B">
                        <a:alpha val="3098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Calibri" pitchFamily="34" charset="0"/>
                        </a:rPr>
                        <a:t>21</a:t>
                      </a:r>
                    </a:p>
                  </a:txBody>
                  <a:tcPr marL="82526" marR="82526"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F7B">
                        <a:alpha val="30980"/>
                      </a:srgbClr>
                    </a:solidFill>
                  </a:tcPr>
                </a:tc>
              </a:tr>
              <a:tr h="371475">
                <a:tc>
                  <a:txBody>
                    <a:bodyPr/>
                    <a:lstStyle/>
                    <a:p>
                      <a:pPr marL="0" marR="0" lvl="0" indent="174625"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Calibri" pitchFamily="34" charset="0"/>
                        </a:rPr>
                        <a:t>SCIMS Research Activity Areas</a:t>
                      </a:r>
                    </a:p>
                  </a:txBody>
                  <a:tcPr marL="82526" marR="82526"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Calibri" pitchFamily="34" charset="0"/>
                        </a:rPr>
                        <a:t>25</a:t>
                      </a:r>
                    </a:p>
                  </a:txBody>
                  <a:tcPr marL="82526" marR="82526"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71475">
                <a:tc>
                  <a:txBody>
                    <a:bodyPr/>
                    <a:lstStyle/>
                    <a:p>
                      <a:pPr marL="0" marR="0" lvl="0" indent="174625"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Calibri" pitchFamily="34" charset="0"/>
                        </a:rPr>
                        <a:t>National SCI Database</a:t>
                      </a:r>
                    </a:p>
                  </a:txBody>
                  <a:tcPr marL="82526" marR="82526"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F7B">
                        <a:alpha val="3098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Calibri" pitchFamily="34" charset="0"/>
                        </a:rPr>
                        <a:t>38</a:t>
                      </a:r>
                    </a:p>
                  </a:txBody>
                  <a:tcPr marL="82526" marR="82526"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F7B">
                        <a:alpha val="30980"/>
                      </a:srgbClr>
                    </a:solidFill>
                  </a:tcPr>
                </a:tc>
              </a:tr>
              <a:tr h="371475">
                <a:tc>
                  <a:txBody>
                    <a:bodyPr/>
                    <a:lstStyle/>
                    <a:p>
                      <a:pPr marL="0" marR="0" lvl="0" indent="174625"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Calibri" pitchFamily="34" charset="0"/>
                        </a:rPr>
                        <a:t>National SCIMS Descriptive Data Summary 1973–2011</a:t>
                      </a:r>
                    </a:p>
                  </a:txBody>
                  <a:tcPr marL="82526" marR="82526"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Calibri" pitchFamily="34" charset="0"/>
                        </a:rPr>
                        <a:t>65</a:t>
                      </a:r>
                    </a:p>
                  </a:txBody>
                  <a:tcPr marL="82526" marR="82526" marT="45712" marB="4571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Autofit/>
          </a:bodyPr>
          <a:lstStyle/>
          <a:p>
            <a:r>
              <a:rPr lang="en-US" sz="3700" dirty="0" smtClean="0"/>
              <a:t>Formerly Funded Centers That Contributed to the National SCI Database</a:t>
            </a:r>
          </a:p>
        </p:txBody>
      </p:sp>
      <p:sp>
        <p:nvSpPr>
          <p:cNvPr id="23555" name="Rectangle 3"/>
          <p:cNvSpPr>
            <a:spLocks noGrp="1" noChangeArrowheads="1"/>
          </p:cNvSpPr>
          <p:nvPr>
            <p:ph idx="1"/>
          </p:nvPr>
        </p:nvSpPr>
        <p:spPr>
          <a:xfrm>
            <a:off x="457200" y="1447800"/>
            <a:ext cx="8229600" cy="4724400"/>
          </a:xfrm>
        </p:spPr>
        <p:txBody>
          <a:bodyPr>
            <a:noAutofit/>
          </a:bodyPr>
          <a:lstStyle/>
          <a:p>
            <a:pPr>
              <a:spcAft>
                <a:spcPts val="200"/>
              </a:spcAft>
            </a:pPr>
            <a:r>
              <a:rPr lang="en-US" sz="1800" dirty="0" smtClean="0"/>
              <a:t>Arizona, Phoenix: 1973–1985; 2006–2011*</a:t>
            </a:r>
          </a:p>
          <a:p>
            <a:pPr>
              <a:spcAft>
                <a:spcPts val="200"/>
              </a:spcAft>
            </a:pPr>
            <a:r>
              <a:rPr lang="en-US" sz="1800" dirty="0" smtClean="0"/>
              <a:t>California, San Jose: 1973–1985; 1990–2006; 2006–2016*</a:t>
            </a:r>
          </a:p>
          <a:p>
            <a:pPr>
              <a:spcAft>
                <a:spcPts val="200"/>
              </a:spcAft>
            </a:pPr>
            <a:r>
              <a:rPr lang="en-US" sz="1800" dirty="0"/>
              <a:t>District of Columbia, Washington: </a:t>
            </a:r>
            <a:r>
              <a:rPr lang="en-US" sz="1800" dirty="0" smtClean="0"/>
              <a:t>2006–2011</a:t>
            </a:r>
            <a:endParaRPr lang="en-US" sz="1800" dirty="0"/>
          </a:p>
          <a:p>
            <a:pPr>
              <a:spcAft>
                <a:spcPts val="200"/>
              </a:spcAft>
            </a:pPr>
            <a:r>
              <a:rPr lang="en-US" sz="1800" dirty="0" smtClean="0"/>
              <a:t>Louisiana, New Orleans: 1983–1985</a:t>
            </a:r>
          </a:p>
          <a:p>
            <a:pPr>
              <a:spcAft>
                <a:spcPts val="200"/>
              </a:spcAft>
            </a:pPr>
            <a:r>
              <a:rPr lang="en-US" sz="1800" dirty="0" smtClean="0"/>
              <a:t>Michigan, Detroit: 1982–2000</a:t>
            </a:r>
          </a:p>
          <a:p>
            <a:pPr>
              <a:spcAft>
                <a:spcPts val="200"/>
              </a:spcAft>
            </a:pPr>
            <a:r>
              <a:rPr lang="en-US" sz="1800" dirty="0" smtClean="0"/>
              <a:t>Missouri, Columbia: 1979–1981;1995–2006; 2006–2016*</a:t>
            </a:r>
          </a:p>
          <a:p>
            <a:pPr>
              <a:spcAft>
                <a:spcPts val="200"/>
              </a:spcAft>
            </a:pPr>
            <a:r>
              <a:rPr lang="en-US" sz="1800" dirty="0"/>
              <a:t>New York, Mount Sinai: </a:t>
            </a:r>
            <a:r>
              <a:rPr lang="en-US" sz="1800" dirty="0" smtClean="0"/>
              <a:t>1990–2011</a:t>
            </a:r>
            <a:r>
              <a:rPr lang="en-US" sz="1800" dirty="0"/>
              <a:t>; 2011–2016*</a:t>
            </a:r>
          </a:p>
          <a:p>
            <a:pPr>
              <a:spcAft>
                <a:spcPts val="200"/>
              </a:spcAft>
            </a:pPr>
            <a:r>
              <a:rPr lang="en-US" sz="1800" dirty="0" smtClean="0"/>
              <a:t>New York, New York: 1973–1990; 2006–2011*</a:t>
            </a:r>
          </a:p>
          <a:p>
            <a:pPr>
              <a:spcAft>
                <a:spcPts val="200"/>
              </a:spcAft>
            </a:pPr>
            <a:r>
              <a:rPr lang="en-US" sz="1800" dirty="0" smtClean="0"/>
              <a:t>New York, Rochester: 1982–1990</a:t>
            </a:r>
          </a:p>
          <a:p>
            <a:pPr>
              <a:spcAft>
                <a:spcPts val="200"/>
              </a:spcAft>
            </a:pPr>
            <a:r>
              <a:rPr lang="en-US" sz="1800" dirty="0" smtClean="0"/>
              <a:t>Ohio, Cleveland: 1995–2000; 2006–2011</a:t>
            </a:r>
          </a:p>
          <a:p>
            <a:pPr>
              <a:spcAft>
                <a:spcPts val="200"/>
              </a:spcAft>
            </a:pPr>
            <a:r>
              <a:rPr lang="en-US" sz="1800" dirty="0" smtClean="0"/>
              <a:t>Texas, Houston: 1972–2011; 2011–2016 *</a:t>
            </a:r>
          </a:p>
          <a:p>
            <a:pPr>
              <a:spcAft>
                <a:spcPts val="200"/>
              </a:spcAft>
            </a:pPr>
            <a:r>
              <a:rPr lang="en-US" sz="1800" dirty="0" smtClean="0"/>
              <a:t>Virginia, Fishersville: 1973–1983; 1985–1990; 2006–2016*</a:t>
            </a:r>
          </a:p>
          <a:p>
            <a:pPr>
              <a:spcAft>
                <a:spcPts val="200"/>
              </a:spcAft>
            </a:pPr>
            <a:r>
              <a:rPr lang="en-US" sz="1800" dirty="0" smtClean="0"/>
              <a:t>Virginia, Richmond: 1995–2006; 2006–2011*</a:t>
            </a:r>
          </a:p>
          <a:p>
            <a:pPr>
              <a:spcAft>
                <a:spcPts val="0"/>
              </a:spcAft>
            </a:pPr>
            <a:r>
              <a:rPr lang="en-US" sz="1800" dirty="0" smtClean="0"/>
              <a:t>Wisconsin, Milwaukee: 1995–1999</a:t>
            </a:r>
          </a:p>
          <a:p>
            <a:pPr marL="0" indent="0" algn="r">
              <a:spcAft>
                <a:spcPts val="0"/>
              </a:spcAft>
              <a:buNone/>
            </a:pPr>
            <a:r>
              <a:rPr lang="en-US" sz="1600" i="1" baseline="30000" dirty="0">
                <a:solidFill>
                  <a:srgbClr val="981A32"/>
                </a:solidFill>
              </a:rPr>
              <a:t>*</a:t>
            </a:r>
            <a:r>
              <a:rPr lang="en-US" sz="1600" i="1" dirty="0">
                <a:solidFill>
                  <a:srgbClr val="981A32"/>
                </a:solidFill>
              </a:rPr>
              <a:t>Form II center that collects </a:t>
            </a:r>
            <a:r>
              <a:rPr lang="en-US" sz="1600" i="1" dirty="0" err="1">
                <a:solidFill>
                  <a:srgbClr val="981A32"/>
                </a:solidFill>
              </a:rPr>
              <a:t>followup</a:t>
            </a:r>
            <a:r>
              <a:rPr lang="en-US" sz="1600" i="1" dirty="0">
                <a:solidFill>
                  <a:srgbClr val="981A32"/>
                </a:solidFill>
              </a:rPr>
              <a:t> data only</a:t>
            </a:r>
            <a:r>
              <a:rPr lang="en-US" sz="1600" i="1" dirty="0" smtClean="0">
                <a:solidFill>
                  <a:srgbClr val="981A32"/>
                </a:solidFill>
              </a:rPr>
              <a:t>.</a:t>
            </a:r>
            <a:endParaRPr lang="en-US" sz="1600" i="1" dirty="0">
              <a:solidFill>
                <a:srgbClr val="981A32"/>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Model Systems Knowledge Translation Center</a:t>
            </a:r>
          </a:p>
        </p:txBody>
      </p:sp>
      <p:sp>
        <p:nvSpPr>
          <p:cNvPr id="24579" name="Rectangle 3"/>
          <p:cNvSpPr>
            <a:spLocks noGrp="1" noChangeArrowheads="1"/>
          </p:cNvSpPr>
          <p:nvPr>
            <p:ph idx="1"/>
          </p:nvPr>
        </p:nvSpPr>
        <p:spPr/>
        <p:txBody>
          <a:bodyPr/>
          <a:lstStyle/>
          <a:p>
            <a:pPr>
              <a:spcAft>
                <a:spcPts val="600"/>
              </a:spcAft>
            </a:pPr>
            <a:r>
              <a:rPr lang="en-US" sz="2000" dirty="0" smtClean="0"/>
              <a:t>Aims to enhance the relevance and visibility of Model Systems research and communicate Model Systems research effectively to stakeholders</a:t>
            </a:r>
          </a:p>
          <a:p>
            <a:pPr>
              <a:spcAft>
                <a:spcPts val="600"/>
              </a:spcAft>
            </a:pPr>
            <a:r>
              <a:rPr lang="en-US" sz="2000" dirty="0" smtClean="0"/>
              <a:t>Currently operated by the American Institutes for Research (AIR) (Washington, DC) in collaboration with WETA/</a:t>
            </a:r>
            <a:r>
              <a:rPr lang="en-US" sz="2000" dirty="0" err="1" smtClean="0"/>
              <a:t>Brainline</a:t>
            </a:r>
            <a:r>
              <a:rPr lang="en-US" sz="2000" dirty="0" smtClean="0"/>
              <a:t> (Arlington, VA) and George Mason University (Fairfax, VA)</a:t>
            </a:r>
          </a:p>
          <a:p>
            <a:pPr>
              <a:spcAft>
                <a:spcPts val="600"/>
              </a:spcAft>
            </a:pPr>
            <a:r>
              <a:rPr lang="en-US" sz="2000" dirty="0" smtClean="0"/>
              <a:t>Principal Investigators: Steven Garfinkel, Ph.D., and Lynn Gerber, M.D.</a:t>
            </a:r>
          </a:p>
          <a:p>
            <a:pPr>
              <a:spcAft>
                <a:spcPts val="600"/>
              </a:spcAft>
            </a:pPr>
            <a:r>
              <a:rPr lang="en-US" sz="2000" dirty="0" smtClean="0"/>
              <a:t>Project Directors: Cindy Cai, Ph.D., and Cynthia Overton, Ph.D.</a:t>
            </a:r>
          </a:p>
          <a:p>
            <a:pPr>
              <a:spcAft>
                <a:spcPts val="600"/>
              </a:spcAft>
            </a:pPr>
            <a:r>
              <a:rPr lang="en-US" sz="2000" dirty="0" smtClean="0"/>
              <a:t>Funded by National Institute on Disability and Rehabilitation Research (Washington, DC)</a:t>
            </a:r>
          </a:p>
          <a:p>
            <a:pPr>
              <a:spcAft>
                <a:spcPts val="600"/>
              </a:spcAft>
            </a:pPr>
            <a:r>
              <a:rPr lang="en-US" sz="2000" dirty="0" smtClean="0"/>
              <a:t>Project Officer: </a:t>
            </a:r>
            <a:r>
              <a:rPr lang="en-US" sz="2000" dirty="0" err="1" smtClean="0"/>
              <a:t>Pimjai</a:t>
            </a:r>
            <a:r>
              <a:rPr lang="en-US" sz="2000" dirty="0" smtClean="0"/>
              <a:t> </a:t>
            </a:r>
            <a:r>
              <a:rPr lang="en-US" sz="2000" dirty="0" err="1" smtClean="0"/>
              <a:t>Sudsawad</a:t>
            </a:r>
            <a:endParaRPr lang="en-US" sz="2000" dirty="0" smtClean="0"/>
          </a:p>
          <a:p>
            <a:pPr>
              <a:spcAft>
                <a:spcPts val="600"/>
              </a:spcAft>
            </a:pPr>
            <a:r>
              <a:rPr lang="en-US" sz="2000" dirty="0" smtClean="0">
                <a:hlinkClick r:id="rId3" tooltip="Link to the Model Systems Knowledge Translation Center."/>
              </a:rPr>
              <a:t>http://www.msktc.org/</a:t>
            </a:r>
            <a:endParaRPr lang="en-US" sz="20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dirty="0" smtClean="0"/>
              <a:t>MSKTC Goals</a:t>
            </a:r>
          </a:p>
        </p:txBody>
      </p:sp>
      <p:sp>
        <p:nvSpPr>
          <p:cNvPr id="25603" name="Rectangle 3"/>
          <p:cNvSpPr>
            <a:spLocks noGrp="1" noChangeArrowheads="1"/>
          </p:cNvSpPr>
          <p:nvPr>
            <p:ph idx="1"/>
          </p:nvPr>
        </p:nvSpPr>
        <p:spPr/>
        <p:txBody>
          <a:bodyPr>
            <a:normAutofit lnSpcReduction="10000"/>
          </a:bodyPr>
          <a:lstStyle/>
          <a:p>
            <a:pPr marL="0" indent="0">
              <a:buNone/>
            </a:pPr>
            <a:r>
              <a:rPr lang="en-US" dirty="0" smtClean="0"/>
              <a:t>Three overarching goals guide the work of the MSKTC:</a:t>
            </a:r>
          </a:p>
          <a:p>
            <a:r>
              <a:rPr lang="en-US" sz="2200" b="1" dirty="0" smtClean="0"/>
              <a:t>Goal 1:  </a:t>
            </a:r>
            <a:r>
              <a:rPr lang="en-US" sz="2200" dirty="0" smtClean="0"/>
              <a:t>Enhance the understanding of the quality and relevance of knowledge among researchers and multiple users on the topics of SCI, traumatic brain injury (TBI), and burn injury (Burn). </a:t>
            </a:r>
          </a:p>
          <a:p>
            <a:r>
              <a:rPr lang="en-US" sz="2200" b="1" dirty="0" smtClean="0"/>
              <a:t>Goal 2:  </a:t>
            </a:r>
            <a:r>
              <a:rPr lang="en-US" sz="2200" dirty="0" smtClean="0"/>
              <a:t>Enhance the knowledge of advances in SCI, TBI, and Burn research among diverse audience members who need this information. </a:t>
            </a:r>
          </a:p>
          <a:p>
            <a:r>
              <a:rPr lang="en-US" sz="2200" b="1" dirty="0" smtClean="0"/>
              <a:t>Goal 3:  </a:t>
            </a:r>
            <a:r>
              <a:rPr lang="en-US" sz="2200" dirty="0" smtClean="0"/>
              <a:t>Create a centralized repository of empirical information and resources on research in SCI, TBI, and Burn areas and actively conduct outreach and dissemination activities to communicate this knowledge.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dirty="0" smtClean="0"/>
              <a:t>MSKTC Activities</a:t>
            </a:r>
          </a:p>
        </p:txBody>
      </p:sp>
      <p:graphicFrame>
        <p:nvGraphicFramePr>
          <p:cNvPr id="2" name="Table 1" descr="Table showing 3 service areas and the activities associated with each of these areas." title="Table showing 3 service areas and the activities associated with each of these areas."/>
          <p:cNvGraphicFramePr>
            <a:graphicFrameLocks noGrp="1"/>
          </p:cNvGraphicFramePr>
          <p:nvPr>
            <p:extLst>
              <p:ext uri="{D42A27DB-BD31-4B8C-83A1-F6EECF244321}">
                <p14:modId xmlns:p14="http://schemas.microsoft.com/office/powerpoint/2010/main" val="1198869236"/>
              </p:ext>
            </p:extLst>
          </p:nvPr>
        </p:nvGraphicFramePr>
        <p:xfrm>
          <a:off x="457200" y="1828800"/>
          <a:ext cx="8229600" cy="3922008"/>
        </p:xfrm>
        <a:graphic>
          <a:graphicData uri="http://schemas.openxmlformats.org/drawingml/2006/table">
            <a:tbl>
              <a:tblPr firstRow="1"/>
              <a:tblGrid>
                <a:gridCol w="2743200"/>
                <a:gridCol w="2743200"/>
                <a:gridCol w="2743200"/>
              </a:tblGrid>
              <a:tr h="97002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2"/>
                          </a:solidFill>
                          <a:effectLst/>
                          <a:latin typeface="Calibri" pitchFamily="34" charset="0"/>
                          <a:cs typeface="Calibri" pitchFamily="34" charset="0"/>
                        </a:rPr>
                        <a:t>Service Area 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smtClean="0">
                          <a:ln>
                            <a:noFill/>
                          </a:ln>
                          <a:solidFill>
                            <a:schemeClr val="bg2"/>
                          </a:solidFill>
                          <a:effectLst/>
                          <a:latin typeface="Calibri" pitchFamily="34" charset="0"/>
                          <a:cs typeface="Calibri" pitchFamily="34" charset="0"/>
                        </a:rPr>
                        <a:t>Knowledge Production and Synthesis </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7F7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2"/>
                          </a:solidFill>
                          <a:effectLst/>
                          <a:latin typeface="Calibri" pitchFamily="34" charset="0"/>
                          <a:cs typeface="Calibri" pitchFamily="34" charset="0"/>
                        </a:rPr>
                        <a:t>Service Area 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smtClean="0">
                          <a:ln>
                            <a:noFill/>
                          </a:ln>
                          <a:solidFill>
                            <a:schemeClr val="bg2"/>
                          </a:solidFill>
                          <a:effectLst/>
                          <a:latin typeface="Calibri" pitchFamily="34" charset="0"/>
                          <a:cs typeface="Calibri" pitchFamily="34" charset="0"/>
                        </a:rPr>
                        <a:t>Knowledge Translation Support to Grantees</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7F7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2"/>
                          </a:solidFill>
                          <a:effectLst/>
                          <a:latin typeface="Calibri" pitchFamily="34" charset="0"/>
                          <a:cs typeface="Calibri" pitchFamily="34" charset="0"/>
                        </a:rPr>
                        <a:t>Service Area 3</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smtClean="0">
                          <a:ln>
                            <a:noFill/>
                          </a:ln>
                          <a:solidFill>
                            <a:schemeClr val="bg2"/>
                          </a:solidFill>
                          <a:effectLst/>
                          <a:latin typeface="Calibri" pitchFamily="34" charset="0"/>
                          <a:cs typeface="Calibri" pitchFamily="34" charset="0"/>
                        </a:rPr>
                        <a:t>Knowledge Dissemination </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7F7B"/>
                    </a:solidFill>
                  </a:tcPr>
                </a:tc>
              </a:tr>
              <a:tr h="2916180">
                <a:tc>
                  <a:txBody>
                    <a:bodyPr/>
                    <a:lstStyle/>
                    <a:p>
                      <a:pPr marL="285750" marR="0" lvl="0" indent="-285750" algn="l" defTabSz="914400" rtl="0" eaLnBrk="1" fontAlgn="base" latinLnBrk="0" hangingPunct="1">
                        <a:lnSpc>
                          <a:spcPct val="100000"/>
                        </a:lnSpc>
                        <a:spcBef>
                          <a:spcPts val="0"/>
                        </a:spcBef>
                        <a:spcAft>
                          <a:spcPts val="600"/>
                        </a:spcAft>
                        <a:buClr>
                          <a:srgbClr val="981A32"/>
                        </a:buClr>
                        <a:buSzPct val="110000"/>
                        <a:buFont typeface="Arial" charset="0"/>
                        <a:buChar char="•"/>
                        <a:tabLst/>
                      </a:pPr>
                      <a:r>
                        <a:rPr kumimoji="0" lang="en-US" sz="1800" b="0" i="0" u="none" strike="noStrike" cap="none" normalizeH="0" baseline="0" dirty="0" smtClean="0">
                          <a:ln>
                            <a:noFill/>
                          </a:ln>
                          <a:solidFill>
                            <a:schemeClr val="tx1"/>
                          </a:solidFill>
                          <a:effectLst/>
                          <a:latin typeface="Calibri" pitchFamily="34" charset="0"/>
                          <a:cs typeface="Calibri" pitchFamily="34" charset="0"/>
                        </a:rPr>
                        <a:t>Establish Technical Review Committees</a:t>
                      </a:r>
                    </a:p>
                    <a:p>
                      <a:pPr marL="285750" marR="0" lvl="0" indent="-285750" algn="l" defTabSz="914400" rtl="0" eaLnBrk="1" fontAlgn="base" latinLnBrk="0" hangingPunct="1">
                        <a:lnSpc>
                          <a:spcPct val="100000"/>
                        </a:lnSpc>
                        <a:spcBef>
                          <a:spcPts val="0"/>
                        </a:spcBef>
                        <a:spcAft>
                          <a:spcPts val="600"/>
                        </a:spcAft>
                        <a:buClr>
                          <a:srgbClr val="981A32"/>
                        </a:buClr>
                        <a:buSzPct val="110000"/>
                        <a:buFont typeface="Arial" charset="0"/>
                        <a:buChar char="•"/>
                        <a:tabLst/>
                      </a:pPr>
                      <a:r>
                        <a:rPr kumimoji="0" lang="en-US" sz="1800" b="0" i="0" u="none" strike="noStrike" cap="none" normalizeH="0" baseline="0" dirty="0" smtClean="0">
                          <a:ln>
                            <a:noFill/>
                          </a:ln>
                          <a:solidFill>
                            <a:schemeClr val="tx1"/>
                          </a:solidFill>
                          <a:effectLst/>
                          <a:latin typeface="Calibri" pitchFamily="34" charset="0"/>
                          <a:cs typeface="Calibri" pitchFamily="34" charset="0"/>
                        </a:rPr>
                        <a:t>Maintain and update standards for systematic reviews</a:t>
                      </a:r>
                    </a:p>
                    <a:p>
                      <a:pPr marL="285750" marR="0" lvl="0" indent="-285750" algn="l" defTabSz="914400" rtl="0" eaLnBrk="1" fontAlgn="base" latinLnBrk="0" hangingPunct="1">
                        <a:lnSpc>
                          <a:spcPct val="100000"/>
                        </a:lnSpc>
                        <a:spcBef>
                          <a:spcPts val="0"/>
                        </a:spcBef>
                        <a:spcAft>
                          <a:spcPts val="600"/>
                        </a:spcAft>
                        <a:buClr>
                          <a:srgbClr val="981A32"/>
                        </a:buClr>
                        <a:buSzPct val="110000"/>
                        <a:buFont typeface="Arial" charset="0"/>
                        <a:buChar char="•"/>
                        <a:tabLst/>
                      </a:pPr>
                      <a:r>
                        <a:rPr kumimoji="0" lang="en-US" sz="1800" b="0" i="0" u="none" strike="noStrike" cap="none" normalizeH="0" baseline="0" dirty="0" smtClean="0">
                          <a:ln>
                            <a:noFill/>
                          </a:ln>
                          <a:solidFill>
                            <a:schemeClr val="tx1"/>
                          </a:solidFill>
                          <a:effectLst/>
                          <a:latin typeface="Calibri" pitchFamily="34" charset="0"/>
                          <a:cs typeface="Calibri" pitchFamily="34" charset="0"/>
                        </a:rPr>
                        <a:t>Conduct reviews and publish results</a:t>
                      </a:r>
                    </a:p>
                    <a:p>
                      <a:pPr marL="285750" marR="0" lvl="0" indent="-285750" algn="l" defTabSz="914400" rtl="0" eaLnBrk="1" fontAlgn="base" latinLnBrk="0" hangingPunct="1">
                        <a:lnSpc>
                          <a:spcPct val="100000"/>
                        </a:lnSpc>
                        <a:spcBef>
                          <a:spcPts val="0"/>
                        </a:spcBef>
                        <a:spcAft>
                          <a:spcPts val="600"/>
                        </a:spcAft>
                        <a:buClr>
                          <a:srgbClr val="981A32"/>
                        </a:buClr>
                        <a:buSzPct val="110000"/>
                        <a:buFont typeface="Arial" charset="0"/>
                        <a:buChar char="•"/>
                        <a:tabLst/>
                      </a:pPr>
                      <a:r>
                        <a:rPr kumimoji="0" lang="en-US" sz="1800" b="0" i="0" u="none" strike="noStrike" cap="none" normalizeH="0" baseline="0" dirty="0" smtClean="0">
                          <a:ln>
                            <a:noFill/>
                          </a:ln>
                          <a:solidFill>
                            <a:schemeClr val="tx1"/>
                          </a:solidFill>
                          <a:effectLst/>
                          <a:latin typeface="Calibri" pitchFamily="34" charset="0"/>
                          <a:cs typeface="Calibri" pitchFamily="34" charset="0"/>
                        </a:rPr>
                        <a:t>Conduct quick-turnaround reviews</a:t>
                      </a:r>
                      <a:endParaRPr kumimoji="0" lang="en-US" sz="1800" b="0" i="0" u="none" strike="noStrike" cap="none" normalizeH="0" baseline="0" dirty="0" smtClean="0">
                        <a:ln>
                          <a:noFill/>
                        </a:ln>
                        <a:solidFill>
                          <a:schemeClr val="tx1"/>
                        </a:solidFill>
                        <a:effectLst/>
                        <a:latin typeface="Arial" charset="0"/>
                        <a:cs typeface="Arial" charset="0"/>
                      </a:endParaRPr>
                    </a:p>
                  </a:txBody>
                  <a:tcPr marT="45714" marB="45714" horzOverflow="overflow">
                    <a:lnL w="12700" cap="flat" cmpd="sng" algn="ctr">
                      <a:solidFill>
                        <a:schemeClr val="bg1"/>
                      </a:solidFill>
                      <a:prstDash val="solid"/>
                      <a:round/>
                      <a:headEnd type="none" w="med" len="med"/>
                      <a:tailEnd type="none" w="med" len="med"/>
                    </a:lnL>
                    <a:lnR w="6350" cap="flat" cmpd="sng" algn="ctr">
                      <a:solidFill>
                        <a:srgbClr val="007F7B"/>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285750" marR="0" lvl="0" indent="-285750" algn="l" defTabSz="914400" rtl="0" eaLnBrk="1" fontAlgn="base" latinLnBrk="0" hangingPunct="1">
                        <a:lnSpc>
                          <a:spcPct val="100000"/>
                        </a:lnSpc>
                        <a:spcBef>
                          <a:spcPts val="0"/>
                        </a:spcBef>
                        <a:spcAft>
                          <a:spcPts val="600"/>
                        </a:spcAft>
                        <a:buClr>
                          <a:srgbClr val="981A32"/>
                        </a:buClr>
                        <a:buSzPct val="110000"/>
                        <a:buFont typeface="Arial" charset="0"/>
                        <a:buChar char="•"/>
                        <a:tabLst/>
                      </a:pPr>
                      <a:r>
                        <a:rPr kumimoji="0" lang="en-US" sz="1800" b="0" i="0" u="none" strike="noStrike" cap="none" normalizeH="0" baseline="0" dirty="0" smtClean="0">
                          <a:ln>
                            <a:noFill/>
                          </a:ln>
                          <a:solidFill>
                            <a:schemeClr val="tx1"/>
                          </a:solidFill>
                          <a:effectLst/>
                          <a:latin typeface="Calibri" pitchFamily="34" charset="0"/>
                          <a:cs typeface="Calibri" pitchFamily="34" charset="0"/>
                        </a:rPr>
                        <a:t>Provide knowledge translation technical assistance and training</a:t>
                      </a:r>
                    </a:p>
                    <a:p>
                      <a:pPr marL="285750" marR="0" lvl="0" indent="-285750" algn="l" defTabSz="914400" rtl="0" eaLnBrk="1" fontAlgn="base" latinLnBrk="0" hangingPunct="1">
                        <a:lnSpc>
                          <a:spcPct val="100000"/>
                        </a:lnSpc>
                        <a:spcBef>
                          <a:spcPts val="0"/>
                        </a:spcBef>
                        <a:spcAft>
                          <a:spcPts val="600"/>
                        </a:spcAft>
                        <a:buClr>
                          <a:srgbClr val="981A32"/>
                        </a:buClr>
                        <a:buSzPct val="110000"/>
                        <a:buFont typeface="Arial" charset="0"/>
                        <a:buChar char="•"/>
                        <a:tabLst/>
                      </a:pPr>
                      <a:r>
                        <a:rPr kumimoji="0" lang="en-US" sz="1800" b="0" i="0" u="none" strike="noStrike" cap="none" normalizeH="0" baseline="0" dirty="0" smtClean="0">
                          <a:ln>
                            <a:noFill/>
                          </a:ln>
                          <a:solidFill>
                            <a:schemeClr val="tx1"/>
                          </a:solidFill>
                          <a:effectLst/>
                          <a:latin typeface="Calibri" pitchFamily="34" charset="0"/>
                          <a:cs typeface="Calibri" pitchFamily="34" charset="0"/>
                        </a:rPr>
                        <a:t>Support Communities of Practice </a:t>
                      </a:r>
                    </a:p>
                    <a:p>
                      <a:pPr marL="285750" marR="0" lvl="0" indent="-285750" algn="l" defTabSz="914400" rtl="0" eaLnBrk="1" fontAlgn="base" latinLnBrk="0" hangingPunct="1">
                        <a:lnSpc>
                          <a:spcPct val="100000"/>
                        </a:lnSpc>
                        <a:spcBef>
                          <a:spcPts val="0"/>
                        </a:spcBef>
                        <a:spcAft>
                          <a:spcPts val="600"/>
                        </a:spcAft>
                        <a:buClr>
                          <a:srgbClr val="981A32"/>
                        </a:buClr>
                        <a:buSzPct val="110000"/>
                        <a:buFont typeface="Arial" charset="0"/>
                        <a:buChar char="•"/>
                        <a:tabLst/>
                      </a:pPr>
                      <a:r>
                        <a:rPr kumimoji="0" lang="en-US" sz="1800" b="0" i="0" u="none" strike="noStrike" cap="none" normalizeH="0" baseline="0" dirty="0" smtClean="0">
                          <a:ln>
                            <a:noFill/>
                          </a:ln>
                          <a:solidFill>
                            <a:schemeClr val="tx1"/>
                          </a:solidFill>
                          <a:effectLst/>
                          <a:latin typeface="Calibri" pitchFamily="34" charset="0"/>
                          <a:cs typeface="Calibri" pitchFamily="34" charset="0"/>
                        </a:rPr>
                        <a:t>Conduct consumer-needs research </a:t>
                      </a:r>
                    </a:p>
                  </a:txBody>
                  <a:tcPr marT="45714" marB="45714" horzOverflow="overflow">
                    <a:lnL w="6350" cap="flat" cmpd="sng" algn="ctr">
                      <a:solidFill>
                        <a:srgbClr val="007F7B"/>
                      </a:solidFill>
                      <a:prstDash val="solid"/>
                      <a:round/>
                      <a:headEnd type="none" w="med" len="med"/>
                      <a:tailEnd type="none" w="med" len="med"/>
                    </a:lnL>
                    <a:lnR w="6350" cap="flat" cmpd="sng" algn="ctr">
                      <a:solidFill>
                        <a:srgbClr val="007F7B"/>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285750" marR="0" lvl="0" indent="-285750" algn="l" defTabSz="914400" rtl="0" eaLnBrk="1" fontAlgn="base" latinLnBrk="0" hangingPunct="1">
                        <a:lnSpc>
                          <a:spcPct val="100000"/>
                        </a:lnSpc>
                        <a:spcBef>
                          <a:spcPts val="0"/>
                        </a:spcBef>
                        <a:spcAft>
                          <a:spcPts val="600"/>
                        </a:spcAft>
                        <a:buClr>
                          <a:srgbClr val="981A32"/>
                        </a:buClr>
                        <a:buSzPct val="110000"/>
                        <a:buFont typeface="Arial" charset="0"/>
                        <a:buChar char="•"/>
                        <a:tabLst/>
                      </a:pPr>
                      <a:r>
                        <a:rPr kumimoji="0" lang="en-US" sz="1800" b="0" i="0" u="none" strike="noStrike" cap="none" normalizeH="0" baseline="0" dirty="0" smtClean="0">
                          <a:ln>
                            <a:noFill/>
                          </a:ln>
                          <a:solidFill>
                            <a:schemeClr val="tx1"/>
                          </a:solidFill>
                          <a:effectLst/>
                          <a:latin typeface="Calibri" pitchFamily="34" charset="0"/>
                          <a:cs typeface="Calibri" pitchFamily="34" charset="0"/>
                        </a:rPr>
                        <a:t>Redesign and maintain Web site</a:t>
                      </a:r>
                    </a:p>
                    <a:p>
                      <a:pPr marL="285750" marR="0" lvl="0" indent="-285750" algn="l" defTabSz="914400" rtl="0" eaLnBrk="1" fontAlgn="base" latinLnBrk="0" hangingPunct="1">
                        <a:lnSpc>
                          <a:spcPct val="100000"/>
                        </a:lnSpc>
                        <a:spcBef>
                          <a:spcPts val="0"/>
                        </a:spcBef>
                        <a:spcAft>
                          <a:spcPts val="600"/>
                        </a:spcAft>
                        <a:buClr>
                          <a:srgbClr val="981A32"/>
                        </a:buClr>
                        <a:buSzPct val="110000"/>
                        <a:buFont typeface="Arial" charset="0"/>
                        <a:buChar char="•"/>
                        <a:tabLst/>
                      </a:pPr>
                      <a:r>
                        <a:rPr kumimoji="0" lang="en-US" sz="1800" b="0" i="0" u="none" strike="noStrike" cap="none" normalizeH="0" baseline="0" dirty="0" smtClean="0">
                          <a:ln>
                            <a:noFill/>
                          </a:ln>
                          <a:solidFill>
                            <a:schemeClr val="tx1"/>
                          </a:solidFill>
                          <a:effectLst/>
                          <a:latin typeface="Calibri" pitchFamily="34" charset="0"/>
                          <a:cs typeface="Calibri" pitchFamily="34" charset="0"/>
                        </a:rPr>
                        <a:t>Develop user-friendly products</a:t>
                      </a:r>
                    </a:p>
                    <a:p>
                      <a:pPr marL="285750" marR="0" lvl="0" indent="-285750" algn="l" defTabSz="914400" rtl="0" eaLnBrk="1" fontAlgn="base" latinLnBrk="0" hangingPunct="1">
                        <a:lnSpc>
                          <a:spcPct val="100000"/>
                        </a:lnSpc>
                        <a:spcBef>
                          <a:spcPts val="0"/>
                        </a:spcBef>
                        <a:spcAft>
                          <a:spcPts val="600"/>
                        </a:spcAft>
                        <a:buClr>
                          <a:srgbClr val="981A32"/>
                        </a:buClr>
                        <a:buSzPct val="110000"/>
                        <a:buFont typeface="Arial" charset="0"/>
                        <a:buChar char="•"/>
                        <a:tabLst/>
                      </a:pPr>
                      <a:r>
                        <a:rPr kumimoji="0" lang="en-US" sz="1800" b="0" i="0" u="none" strike="noStrike" cap="none" normalizeH="0" baseline="0" dirty="0" smtClean="0">
                          <a:ln>
                            <a:noFill/>
                          </a:ln>
                          <a:solidFill>
                            <a:schemeClr val="tx1"/>
                          </a:solidFill>
                          <a:effectLst/>
                          <a:latin typeface="Calibri" pitchFamily="34" charset="0"/>
                          <a:cs typeface="Calibri" pitchFamily="34" charset="0"/>
                        </a:rPr>
                        <a:t>Create knowledge translation toolkit</a:t>
                      </a:r>
                    </a:p>
                    <a:p>
                      <a:pPr marL="285750" marR="0" lvl="0" indent="-285750" algn="l" defTabSz="914400" rtl="0" eaLnBrk="1" fontAlgn="base" latinLnBrk="0" hangingPunct="1">
                        <a:lnSpc>
                          <a:spcPct val="100000"/>
                        </a:lnSpc>
                        <a:spcBef>
                          <a:spcPts val="0"/>
                        </a:spcBef>
                        <a:spcAft>
                          <a:spcPts val="600"/>
                        </a:spcAft>
                        <a:buClr>
                          <a:srgbClr val="981A32"/>
                        </a:buClr>
                        <a:buSzPct val="110000"/>
                        <a:buFont typeface="Arial" charset="0"/>
                        <a:buChar char="•"/>
                        <a:tabLst/>
                      </a:pPr>
                      <a:r>
                        <a:rPr kumimoji="0" lang="en-US" sz="1800" b="0" i="0" u="none" strike="noStrike" cap="none" normalizeH="0" baseline="0" dirty="0" smtClean="0">
                          <a:ln>
                            <a:noFill/>
                          </a:ln>
                          <a:solidFill>
                            <a:schemeClr val="tx1"/>
                          </a:solidFill>
                          <a:effectLst/>
                          <a:latin typeface="Calibri" pitchFamily="34" charset="0"/>
                          <a:cs typeface="Calibri" pitchFamily="34" charset="0"/>
                        </a:rPr>
                        <a:t>Engage in stakeholder outreach and conduct dissemination activities</a:t>
                      </a:r>
                      <a:endParaRPr kumimoji="0" lang="en-US" sz="1800" b="0" i="0" u="none" strike="noStrike" cap="none" normalizeH="0" baseline="0" dirty="0" smtClean="0">
                        <a:ln>
                          <a:noFill/>
                        </a:ln>
                        <a:solidFill>
                          <a:schemeClr val="tx1"/>
                        </a:solidFill>
                        <a:effectLst/>
                        <a:latin typeface="Arial" charset="0"/>
                        <a:cs typeface="Arial" charset="0"/>
                      </a:endParaRPr>
                    </a:p>
                  </a:txBody>
                  <a:tcPr marT="45714" marB="45714" horzOverflow="overflow">
                    <a:lnL w="6350" cap="flat" cmpd="sng" algn="ctr">
                      <a:solidFill>
                        <a:srgbClr val="007F7B"/>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a:solidFill>
            <a:srgbClr val="007F7B"/>
          </a:solidFill>
        </p:spPr>
        <p:txBody>
          <a:bodyPr>
            <a:normAutofit/>
          </a:bodyPr>
          <a:lstStyle/>
          <a:p>
            <a:pPr>
              <a:lnSpc>
                <a:spcPct val="100000"/>
              </a:lnSpc>
            </a:pPr>
            <a:r>
              <a:rPr lang="en-US" sz="2400" dirty="0">
                <a:solidFill>
                  <a:schemeClr val="bg2"/>
                </a:solidFill>
                <a:latin typeface="Cambria" pitchFamily="18" charset="0"/>
                <a:cs typeface="Calibri" pitchFamily="34" charset="0"/>
              </a:rPr>
              <a:t>SCI Highlights of MSKTC Progress</a:t>
            </a:r>
            <a:endParaRPr lang="en-US" sz="2400" dirty="0"/>
          </a:p>
        </p:txBody>
      </p:sp>
      <p:graphicFrame>
        <p:nvGraphicFramePr>
          <p:cNvPr id="4" name="Content Placeholder 3" descr="Table of the SCI highlights of the MSKTC Progress, showing what elements were completed and what are still in progress." title="Table of the SCI highlights of the MSKTC Progress, showing what elements were completed and what are still in progress."/>
          <p:cNvGraphicFramePr>
            <a:graphicFrameLocks noGrp="1"/>
          </p:cNvGraphicFramePr>
          <p:nvPr>
            <p:ph idx="1"/>
            <p:extLst>
              <p:ext uri="{D42A27DB-BD31-4B8C-83A1-F6EECF244321}">
                <p14:modId xmlns:p14="http://schemas.microsoft.com/office/powerpoint/2010/main" val="135485650"/>
              </p:ext>
            </p:extLst>
          </p:nvPr>
        </p:nvGraphicFramePr>
        <p:xfrm>
          <a:off x="0" y="457201"/>
          <a:ext cx="9144000" cy="5495343"/>
        </p:xfrm>
        <a:graphic>
          <a:graphicData uri="http://schemas.openxmlformats.org/drawingml/2006/table">
            <a:tbl>
              <a:tblPr firstRow="1" bandRow="1">
                <a:tableStyleId>{5C22544A-7EE6-4342-B048-85BDC9FD1C3A}</a:tableStyleId>
              </a:tblPr>
              <a:tblGrid>
                <a:gridCol w="1600200"/>
                <a:gridCol w="3200400"/>
                <a:gridCol w="4343400"/>
              </a:tblGrid>
              <a:tr h="34668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Calibri" pitchFamily="34" charset="0"/>
                          <a:cs typeface="Calibri" pitchFamily="34" charset="0"/>
                        </a:rPr>
                        <a:t> </a:t>
                      </a:r>
                    </a:p>
                  </a:txBody>
                  <a:tcPr marT="45719" marB="45719" horzOverflow="overflow">
                    <a:solidFill>
                      <a:srgbClr val="007F7B">
                        <a:alpha val="25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tx1"/>
                          </a:solidFill>
                          <a:effectLst/>
                          <a:latin typeface="Calibri" pitchFamily="34" charset="0"/>
                          <a:cs typeface="Calibri" pitchFamily="34" charset="0"/>
                        </a:rPr>
                        <a:t>Completed</a:t>
                      </a:r>
                    </a:p>
                  </a:txBody>
                  <a:tcPr marT="45719" marB="45719" horzOverflow="overflow">
                    <a:solidFill>
                      <a:srgbClr val="007F7B">
                        <a:alpha val="25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tx1"/>
                          </a:solidFill>
                          <a:effectLst/>
                          <a:latin typeface="Calibri" pitchFamily="34" charset="0"/>
                          <a:cs typeface="Calibri" pitchFamily="34" charset="0"/>
                        </a:rPr>
                        <a:t>In Progress</a:t>
                      </a:r>
                    </a:p>
                  </a:txBody>
                  <a:tcPr marT="45719" marB="45719" horzOverflow="overflow">
                    <a:solidFill>
                      <a:srgbClr val="007F7B">
                        <a:alpha val="25000"/>
                      </a:srgbClr>
                    </a:solidFill>
                  </a:tcPr>
                </a:tc>
              </a:tr>
              <a:tr h="1624195">
                <a:tc>
                  <a:txBody>
                    <a:bodyPr/>
                    <a:lstStyle/>
                    <a:p>
                      <a:pPr marL="0" marR="0" lvl="0" indent="0" algn="ctr" defTabSz="914400" rtl="0" eaLnBrk="1" fontAlgn="base" latinLnBrk="0" hangingPunct="1">
                        <a:lnSpc>
                          <a:spcPct val="100000"/>
                        </a:lnSpc>
                        <a:spcBef>
                          <a:spcPct val="0"/>
                        </a:spcBef>
                        <a:spcAft>
                          <a:spcPts val="600"/>
                        </a:spcAft>
                        <a:buClrTx/>
                        <a:buSzTx/>
                        <a:buFont typeface="Arial" charset="0"/>
                        <a:buNone/>
                        <a:tabLst/>
                      </a:pPr>
                      <a:r>
                        <a:rPr kumimoji="0" lang="en-US" sz="1200" b="1" i="0" u="none" strike="noStrike" cap="none" normalizeH="0" baseline="0" dirty="0" smtClean="0">
                          <a:ln>
                            <a:noFill/>
                          </a:ln>
                          <a:solidFill>
                            <a:srgbClr val="000000"/>
                          </a:solidFill>
                          <a:effectLst/>
                          <a:latin typeface="Calibri" pitchFamily="34" charset="0"/>
                          <a:cs typeface="Calibri" pitchFamily="34" charset="0"/>
                        </a:rPr>
                        <a:t>Systematic </a:t>
                      </a:r>
                      <a:br>
                        <a:rPr kumimoji="0" lang="en-US" sz="1200" b="1" i="0" u="none" strike="noStrike" cap="none" normalizeH="0" baseline="0" dirty="0" smtClean="0">
                          <a:ln>
                            <a:noFill/>
                          </a:ln>
                          <a:solidFill>
                            <a:srgbClr val="000000"/>
                          </a:solidFill>
                          <a:effectLst/>
                          <a:latin typeface="Calibri" pitchFamily="34" charset="0"/>
                          <a:cs typeface="Calibri" pitchFamily="34" charset="0"/>
                        </a:rPr>
                      </a:br>
                      <a:r>
                        <a:rPr kumimoji="0" lang="en-US" sz="1200" b="1" i="0" u="none" strike="noStrike" cap="none" normalizeH="0" baseline="0" dirty="0" smtClean="0">
                          <a:ln>
                            <a:noFill/>
                          </a:ln>
                          <a:solidFill>
                            <a:srgbClr val="000000"/>
                          </a:solidFill>
                          <a:effectLst/>
                          <a:latin typeface="Calibri" pitchFamily="34" charset="0"/>
                          <a:cs typeface="Calibri" pitchFamily="34" charset="0"/>
                        </a:rPr>
                        <a:t>Reviews</a:t>
                      </a:r>
                    </a:p>
                  </a:txBody>
                  <a:tcPr marT="45719" marB="45719" anchor="ctr" horzOverflow="overflow">
                    <a:solidFill>
                      <a:schemeClr val="bg1">
                        <a:lumMod val="85000"/>
                      </a:schemeClr>
                    </a:solidFill>
                  </a:tcPr>
                </a:tc>
                <a:tc>
                  <a:txBody>
                    <a:bodyPr/>
                    <a:lstStyle/>
                    <a:p>
                      <a:pPr marL="112713" marR="0" lvl="0" indent="-112713" algn="l" defTabSz="914400" rtl="0" eaLnBrk="1" fontAlgn="base" latinLnBrk="0" hangingPunct="1">
                        <a:lnSpc>
                          <a:spcPct val="100000"/>
                        </a:lnSpc>
                        <a:spcBef>
                          <a:spcPct val="0"/>
                        </a:spcBef>
                        <a:spcAft>
                          <a:spcPts val="0"/>
                        </a:spcAft>
                        <a:buClrTx/>
                        <a:buSzTx/>
                        <a:buFont typeface="Arial" charset="0"/>
                        <a:buChar char="•"/>
                        <a:tabLst/>
                      </a:pPr>
                      <a:r>
                        <a:rPr kumimoji="0" lang="en-US" sz="1200" b="0" i="0" u="none" strike="noStrike" cap="none" normalizeH="0" baseline="0" dirty="0" smtClean="0">
                          <a:ln>
                            <a:noFill/>
                          </a:ln>
                          <a:solidFill>
                            <a:srgbClr val="000000"/>
                          </a:solidFill>
                          <a:effectLst/>
                          <a:latin typeface="Calibri" pitchFamily="34" charset="0"/>
                          <a:cs typeface="Calibri" pitchFamily="34" charset="0"/>
                        </a:rPr>
                        <a:t>SCI and Measures of Major Depression</a:t>
                      </a:r>
                    </a:p>
                  </a:txBody>
                  <a:tcPr marT="45719" marB="45719" horzOverflow="overflow">
                    <a:solidFill>
                      <a:schemeClr val="bg1">
                        <a:lumMod val="85000"/>
                      </a:schemeClr>
                    </a:solidFill>
                  </a:tcPr>
                </a:tc>
                <a:tc>
                  <a:txBody>
                    <a:bodyPr/>
                    <a:lstStyle/>
                    <a:p>
                      <a:pPr marL="115888" marR="0" lvl="0" indent="-115888" algn="l" defTabSz="914400" rtl="0" eaLnBrk="1" fontAlgn="base" latinLnBrk="0" hangingPunct="1">
                        <a:lnSpc>
                          <a:spcPct val="100000"/>
                        </a:lnSpc>
                        <a:spcBef>
                          <a:spcPct val="0"/>
                        </a:spcBef>
                        <a:spcAft>
                          <a:spcPts val="0"/>
                        </a:spcAft>
                        <a:buClrTx/>
                        <a:buSzTx/>
                        <a:buFont typeface="Arial" charset="0"/>
                        <a:buChar char="•"/>
                        <a:tabLst/>
                      </a:pPr>
                      <a:r>
                        <a:rPr kumimoji="0" lang="en-US" sz="1200" b="0" i="0" u="none" strike="noStrike" cap="none" normalizeH="0" baseline="0" dirty="0" smtClean="0">
                          <a:ln>
                            <a:noFill/>
                          </a:ln>
                          <a:solidFill>
                            <a:srgbClr val="0D0D0D"/>
                          </a:solidFill>
                          <a:effectLst/>
                          <a:latin typeface="Calibri" pitchFamily="34" charset="0"/>
                          <a:cs typeface="Calibri" pitchFamily="34" charset="0"/>
                        </a:rPr>
                        <a:t>SCI and Urinary Tract Infection (UTI) Surveillance</a:t>
                      </a:r>
                    </a:p>
                    <a:p>
                      <a:pPr marL="115888" marR="0" lvl="0" indent="-115888" algn="l" defTabSz="914400" rtl="0" eaLnBrk="1" fontAlgn="base" latinLnBrk="0" hangingPunct="1">
                        <a:lnSpc>
                          <a:spcPct val="100000"/>
                        </a:lnSpc>
                        <a:spcBef>
                          <a:spcPct val="0"/>
                        </a:spcBef>
                        <a:spcAft>
                          <a:spcPts val="0"/>
                        </a:spcAft>
                        <a:buClrTx/>
                        <a:buSzTx/>
                        <a:buFont typeface="Arial" charset="0"/>
                        <a:buChar char="•"/>
                        <a:tabLst/>
                      </a:pPr>
                      <a:r>
                        <a:rPr kumimoji="0" lang="en-US" sz="1200" b="0" i="0" u="none" strike="noStrike" cap="none" normalizeH="0" baseline="0" dirty="0" smtClean="0">
                          <a:ln>
                            <a:noFill/>
                          </a:ln>
                          <a:solidFill>
                            <a:srgbClr val="0D0D0D"/>
                          </a:solidFill>
                          <a:effectLst/>
                          <a:latin typeface="Calibri" pitchFamily="34" charset="0"/>
                          <a:cs typeface="Calibri" pitchFamily="34" charset="0"/>
                        </a:rPr>
                        <a:t>SCI and Measures for Predicting Outcomes of Employment</a:t>
                      </a:r>
                    </a:p>
                    <a:p>
                      <a:pPr marL="115888" marR="0" lvl="0" indent="-115888" algn="l" defTabSz="914400" rtl="0" eaLnBrk="1" fontAlgn="base" latinLnBrk="0" hangingPunct="1">
                        <a:lnSpc>
                          <a:spcPct val="100000"/>
                        </a:lnSpc>
                        <a:spcBef>
                          <a:spcPct val="0"/>
                        </a:spcBef>
                        <a:spcAft>
                          <a:spcPts val="0"/>
                        </a:spcAft>
                        <a:buClrTx/>
                        <a:buSzTx/>
                        <a:buFont typeface="Arial" charset="0"/>
                        <a:buChar char="•"/>
                        <a:tabLst/>
                      </a:pPr>
                      <a:r>
                        <a:rPr kumimoji="0" lang="en-US" sz="1200" b="0" i="0" u="none" strike="noStrike" cap="none" normalizeH="0" baseline="0" dirty="0" smtClean="0">
                          <a:ln>
                            <a:noFill/>
                          </a:ln>
                          <a:solidFill>
                            <a:srgbClr val="0D0D0D"/>
                          </a:solidFill>
                          <a:effectLst/>
                          <a:latin typeface="Calibri" pitchFamily="34" charset="0"/>
                          <a:cs typeface="Calibri" pitchFamily="34" charset="0"/>
                        </a:rPr>
                        <a:t>Prevention and Treatment of Bone Loss in SCI</a:t>
                      </a:r>
                    </a:p>
                    <a:p>
                      <a:pPr marL="115888" marR="0" lvl="0" indent="-115888" algn="l" defTabSz="914400" rtl="0" eaLnBrk="1" fontAlgn="base" latinLnBrk="0" hangingPunct="1">
                        <a:lnSpc>
                          <a:spcPct val="100000"/>
                        </a:lnSpc>
                        <a:spcBef>
                          <a:spcPct val="0"/>
                        </a:spcBef>
                        <a:spcAft>
                          <a:spcPts val="0"/>
                        </a:spcAft>
                        <a:buClrTx/>
                        <a:buSzTx/>
                        <a:buFont typeface="Arial" charset="0"/>
                        <a:buChar char="•"/>
                        <a:tabLst/>
                      </a:pPr>
                      <a:r>
                        <a:rPr kumimoji="0" lang="en-US" sz="1200" b="0" i="0" u="none" strike="noStrike" cap="none" normalizeH="0" baseline="0" dirty="0" smtClean="0">
                          <a:ln>
                            <a:noFill/>
                          </a:ln>
                          <a:solidFill>
                            <a:srgbClr val="0D0D0D"/>
                          </a:solidFill>
                          <a:effectLst/>
                          <a:latin typeface="Calibri" pitchFamily="34" charset="0"/>
                          <a:cs typeface="Calibri" pitchFamily="34" charset="0"/>
                        </a:rPr>
                        <a:t>SCI and Adverse Exercise Effects</a:t>
                      </a:r>
                    </a:p>
                    <a:p>
                      <a:pPr marL="115888" marR="0" lvl="0" indent="-115888" algn="l" defTabSz="914400" rtl="0" eaLnBrk="1" fontAlgn="base" latinLnBrk="0" hangingPunct="1">
                        <a:lnSpc>
                          <a:spcPct val="100000"/>
                        </a:lnSpc>
                        <a:spcBef>
                          <a:spcPct val="0"/>
                        </a:spcBef>
                        <a:spcAft>
                          <a:spcPts val="0"/>
                        </a:spcAft>
                        <a:buClrTx/>
                        <a:buSzTx/>
                        <a:buFont typeface="Arial" charset="0"/>
                        <a:buChar char="•"/>
                        <a:tabLst/>
                      </a:pPr>
                      <a:r>
                        <a:rPr kumimoji="0" lang="en-US" sz="1200" b="0" i="0" u="none" strike="noStrike" cap="none" normalizeH="0" baseline="0" dirty="0" smtClean="0">
                          <a:ln>
                            <a:noFill/>
                          </a:ln>
                          <a:solidFill>
                            <a:srgbClr val="0D0D0D"/>
                          </a:solidFill>
                          <a:effectLst/>
                          <a:latin typeface="Calibri" pitchFamily="34" charset="0"/>
                          <a:cs typeface="Calibri" pitchFamily="34" charset="0"/>
                        </a:rPr>
                        <a:t>Women With SCI</a:t>
                      </a:r>
                    </a:p>
                    <a:p>
                      <a:pPr marL="115888" marR="0" lvl="0" indent="-115888" algn="l" defTabSz="914400" rtl="0" eaLnBrk="1" fontAlgn="base" latinLnBrk="0" hangingPunct="1">
                        <a:lnSpc>
                          <a:spcPct val="100000"/>
                        </a:lnSpc>
                        <a:spcBef>
                          <a:spcPct val="0"/>
                        </a:spcBef>
                        <a:spcAft>
                          <a:spcPts val="0"/>
                        </a:spcAft>
                        <a:buClrTx/>
                        <a:buSzTx/>
                        <a:buFont typeface="Arial" charset="0"/>
                        <a:buChar char="•"/>
                        <a:tabLst/>
                      </a:pPr>
                      <a:r>
                        <a:rPr kumimoji="0" lang="en-US" sz="1200" b="0" i="0" u="none" strike="noStrike" cap="none" normalizeH="0" baseline="0" dirty="0" smtClean="0">
                          <a:ln>
                            <a:noFill/>
                          </a:ln>
                          <a:solidFill>
                            <a:srgbClr val="0D0D0D"/>
                          </a:solidFill>
                          <a:effectLst/>
                          <a:latin typeface="Calibri" pitchFamily="34" charset="0"/>
                          <a:cs typeface="Calibri" pitchFamily="34" charset="0"/>
                        </a:rPr>
                        <a:t>Sleep/Obstructive Sleep Apnea and SCI</a:t>
                      </a:r>
                    </a:p>
                    <a:p>
                      <a:pPr marL="115888" marR="0" lvl="0" indent="-115888" algn="l" defTabSz="914400" rtl="0" eaLnBrk="1" fontAlgn="base" latinLnBrk="0" hangingPunct="1">
                        <a:lnSpc>
                          <a:spcPct val="100000"/>
                        </a:lnSpc>
                        <a:spcBef>
                          <a:spcPct val="0"/>
                        </a:spcBef>
                        <a:spcAft>
                          <a:spcPts val="0"/>
                        </a:spcAft>
                        <a:buClrTx/>
                        <a:buSzTx/>
                        <a:buFont typeface="Arial" charset="0"/>
                        <a:buChar char="•"/>
                        <a:tabLst/>
                      </a:pPr>
                      <a:r>
                        <a:rPr kumimoji="0" lang="en-US" sz="1200" b="0" i="0" u="none" strike="noStrike" cap="none" normalizeH="0" baseline="0" dirty="0" smtClean="0">
                          <a:ln>
                            <a:noFill/>
                          </a:ln>
                          <a:solidFill>
                            <a:srgbClr val="0D0D0D"/>
                          </a:solidFill>
                          <a:effectLst/>
                          <a:latin typeface="Calibri" pitchFamily="34" charset="0"/>
                          <a:cs typeface="Calibri" pitchFamily="34" charset="0"/>
                        </a:rPr>
                        <a:t>Transition from Adolescence to Adulthood</a:t>
                      </a:r>
                    </a:p>
                    <a:p>
                      <a:pPr marL="115888" marR="0" lvl="0" indent="-115888" algn="l" defTabSz="914400" rtl="0" eaLnBrk="1" fontAlgn="base" latinLnBrk="0" hangingPunct="1">
                        <a:lnSpc>
                          <a:spcPct val="100000"/>
                        </a:lnSpc>
                        <a:spcBef>
                          <a:spcPct val="0"/>
                        </a:spcBef>
                        <a:spcAft>
                          <a:spcPts val="0"/>
                        </a:spcAft>
                        <a:buClrTx/>
                        <a:buSzTx/>
                        <a:buFont typeface="Arial" charset="0"/>
                        <a:buChar char="•"/>
                        <a:tabLst/>
                      </a:pPr>
                      <a:r>
                        <a:rPr kumimoji="0" lang="en-US" sz="1200" b="0" i="0" u="none" strike="noStrike" cap="none" normalizeH="0" baseline="0" dirty="0" smtClean="0">
                          <a:ln>
                            <a:noFill/>
                          </a:ln>
                          <a:solidFill>
                            <a:srgbClr val="0D0D0D"/>
                          </a:solidFill>
                          <a:effectLst/>
                          <a:latin typeface="Calibri" pitchFamily="34" charset="0"/>
                          <a:cs typeface="Calibri" pitchFamily="34" charset="0"/>
                        </a:rPr>
                        <a:t>Family Planning After SCI</a:t>
                      </a:r>
                    </a:p>
                  </a:txBody>
                  <a:tcPr marT="45719" marB="45719" horzOverflow="overflow">
                    <a:solidFill>
                      <a:schemeClr val="bg1">
                        <a:lumMod val="85000"/>
                      </a:schemeClr>
                    </a:solidFill>
                  </a:tcPr>
                </a:tc>
              </a:tr>
              <a:tr h="1914369">
                <a:tc>
                  <a:txBody>
                    <a:bodyPr/>
                    <a:lstStyle/>
                    <a:p>
                      <a:pPr marL="0" marR="0" lvl="0" indent="0" algn="ctr" defTabSz="914400" rtl="0" eaLnBrk="1" fontAlgn="base" latinLnBrk="0" hangingPunct="1">
                        <a:lnSpc>
                          <a:spcPct val="100000"/>
                        </a:lnSpc>
                        <a:spcBef>
                          <a:spcPct val="0"/>
                        </a:spcBef>
                        <a:spcAft>
                          <a:spcPts val="600"/>
                        </a:spcAft>
                        <a:buClrTx/>
                        <a:buSzTx/>
                        <a:buFont typeface="Arial" charset="0"/>
                        <a:buNone/>
                        <a:tabLst/>
                      </a:pPr>
                      <a:r>
                        <a:rPr kumimoji="0" lang="en-US" sz="1200" b="1" i="0" u="none" strike="noStrike" cap="none" normalizeH="0" baseline="0" dirty="0" smtClean="0">
                          <a:ln>
                            <a:noFill/>
                          </a:ln>
                          <a:solidFill>
                            <a:srgbClr val="000000"/>
                          </a:solidFill>
                          <a:effectLst/>
                          <a:latin typeface="Calibri" pitchFamily="34" charset="0"/>
                          <a:cs typeface="Calibri" pitchFamily="34" charset="0"/>
                        </a:rPr>
                        <a:t>Consumer </a:t>
                      </a:r>
                      <a:br>
                        <a:rPr kumimoji="0" lang="en-US" sz="1200" b="1" i="0" u="none" strike="noStrike" cap="none" normalizeH="0" baseline="0" dirty="0" smtClean="0">
                          <a:ln>
                            <a:noFill/>
                          </a:ln>
                          <a:solidFill>
                            <a:srgbClr val="000000"/>
                          </a:solidFill>
                          <a:effectLst/>
                          <a:latin typeface="Calibri" pitchFamily="34" charset="0"/>
                          <a:cs typeface="Calibri" pitchFamily="34" charset="0"/>
                        </a:rPr>
                      </a:br>
                      <a:r>
                        <a:rPr kumimoji="0" lang="en-US" sz="1200" b="1" i="0" u="none" strike="noStrike" cap="none" normalizeH="0" baseline="0" dirty="0" smtClean="0">
                          <a:ln>
                            <a:noFill/>
                          </a:ln>
                          <a:solidFill>
                            <a:srgbClr val="000000"/>
                          </a:solidFill>
                          <a:effectLst/>
                          <a:latin typeface="Calibri" pitchFamily="34" charset="0"/>
                          <a:cs typeface="Calibri" pitchFamily="34" charset="0"/>
                        </a:rPr>
                        <a:t>Fact Sheets</a:t>
                      </a:r>
                    </a:p>
                  </a:txBody>
                  <a:tcPr marT="45719" marB="45719" anchor="ctr" horzOverflow="overflow">
                    <a:solidFill>
                      <a:srgbClr val="007F7B">
                        <a:alpha val="25000"/>
                      </a:srgbClr>
                    </a:solidFill>
                  </a:tcPr>
                </a:tc>
                <a:tc>
                  <a:txBody>
                    <a:bodyPr/>
                    <a:lstStyle/>
                    <a:p>
                      <a:pPr marL="115888" marR="0" lvl="0" indent="-115888" algn="l" defTabSz="914400" rtl="0" eaLnBrk="1" fontAlgn="base" latinLnBrk="0" hangingPunct="1">
                        <a:lnSpc>
                          <a:spcPct val="100000"/>
                        </a:lnSpc>
                        <a:spcBef>
                          <a:spcPct val="0"/>
                        </a:spcBef>
                        <a:spcAft>
                          <a:spcPts val="0"/>
                        </a:spcAft>
                        <a:buClrTx/>
                        <a:buSzTx/>
                        <a:buFont typeface="Arial" charset="0"/>
                        <a:buChar char="•"/>
                        <a:tabLst/>
                      </a:pPr>
                      <a:r>
                        <a:rPr kumimoji="0" lang="en-US" sz="1200" b="0" i="0" u="none" strike="noStrike" cap="none" normalizeH="0" baseline="0" dirty="0" smtClean="0">
                          <a:ln>
                            <a:noFill/>
                          </a:ln>
                          <a:solidFill>
                            <a:srgbClr val="000000"/>
                          </a:solidFill>
                          <a:effectLst/>
                          <a:latin typeface="Calibri" pitchFamily="34" charset="0"/>
                          <a:cs typeface="Calibri" pitchFamily="34" charset="0"/>
                        </a:rPr>
                        <a:t>Skin Care and Pressure Sores</a:t>
                      </a:r>
                    </a:p>
                    <a:p>
                      <a:pPr marL="115888" marR="0" lvl="0" indent="-115888" algn="l" defTabSz="914400" rtl="0" eaLnBrk="1" fontAlgn="base" latinLnBrk="0" hangingPunct="1">
                        <a:lnSpc>
                          <a:spcPct val="100000"/>
                        </a:lnSpc>
                        <a:spcBef>
                          <a:spcPct val="0"/>
                        </a:spcBef>
                        <a:spcAft>
                          <a:spcPts val="0"/>
                        </a:spcAft>
                        <a:buClrTx/>
                        <a:buSzTx/>
                        <a:buFont typeface="Arial" charset="0"/>
                        <a:buChar char="•"/>
                        <a:tabLst/>
                      </a:pPr>
                      <a:r>
                        <a:rPr kumimoji="0" lang="en-US" sz="1200" b="0" i="0" u="none" strike="noStrike" cap="none" normalizeH="0" baseline="0" dirty="0" smtClean="0">
                          <a:ln>
                            <a:noFill/>
                          </a:ln>
                          <a:solidFill>
                            <a:srgbClr val="000000"/>
                          </a:solidFill>
                          <a:effectLst/>
                          <a:latin typeface="Calibri" pitchFamily="34" charset="0"/>
                          <a:cs typeface="Calibri" pitchFamily="34" charset="0"/>
                        </a:rPr>
                        <a:t>Pain After SCI</a:t>
                      </a:r>
                    </a:p>
                    <a:p>
                      <a:pPr marL="115888" marR="0" lvl="0" indent="-115888" algn="l" defTabSz="914400" rtl="0" eaLnBrk="1" fontAlgn="base" latinLnBrk="0" hangingPunct="1">
                        <a:lnSpc>
                          <a:spcPct val="100000"/>
                        </a:lnSpc>
                        <a:spcBef>
                          <a:spcPct val="0"/>
                        </a:spcBef>
                        <a:spcAft>
                          <a:spcPts val="0"/>
                        </a:spcAft>
                        <a:buClrTx/>
                        <a:buSzTx/>
                        <a:buFont typeface="Arial" charset="0"/>
                        <a:buChar char="•"/>
                        <a:tabLst/>
                      </a:pPr>
                      <a:r>
                        <a:rPr kumimoji="0" lang="en-US" sz="1200" b="0" i="0" u="none" strike="noStrike" cap="none" normalizeH="0" baseline="0" dirty="0" smtClean="0">
                          <a:ln>
                            <a:noFill/>
                          </a:ln>
                          <a:solidFill>
                            <a:srgbClr val="000000"/>
                          </a:solidFill>
                          <a:effectLst/>
                          <a:latin typeface="Calibri" pitchFamily="34" charset="0"/>
                          <a:cs typeface="Calibri" pitchFamily="34" charset="0"/>
                        </a:rPr>
                        <a:t>Safe Transfer Technique</a:t>
                      </a:r>
                    </a:p>
                    <a:p>
                      <a:pPr marL="115888" marR="0" lvl="0" indent="-115888" algn="l" defTabSz="914400" rtl="0" eaLnBrk="1" fontAlgn="base" latinLnBrk="0" hangingPunct="1">
                        <a:lnSpc>
                          <a:spcPct val="100000"/>
                        </a:lnSpc>
                        <a:spcBef>
                          <a:spcPct val="0"/>
                        </a:spcBef>
                        <a:spcAft>
                          <a:spcPts val="0"/>
                        </a:spcAft>
                        <a:buClrTx/>
                        <a:buSzTx/>
                        <a:buFont typeface="Arial" charset="0"/>
                        <a:buChar char="•"/>
                        <a:tabLst/>
                      </a:pPr>
                      <a:r>
                        <a:rPr kumimoji="0" lang="en-US" sz="1200" b="0" i="0" u="none" strike="noStrike" cap="none" normalizeH="0" baseline="0" dirty="0" smtClean="0">
                          <a:ln>
                            <a:noFill/>
                          </a:ln>
                          <a:solidFill>
                            <a:srgbClr val="000000"/>
                          </a:solidFill>
                          <a:effectLst/>
                          <a:latin typeface="Calibri" pitchFamily="34" charset="0"/>
                          <a:cs typeface="Calibri" pitchFamily="34" charset="0"/>
                        </a:rPr>
                        <a:t>Wheelchair Series</a:t>
                      </a:r>
                    </a:p>
                    <a:p>
                      <a:pPr marL="115888" marR="0" lvl="0" indent="-115888" algn="l" defTabSz="914400" rtl="0" eaLnBrk="1" fontAlgn="base" latinLnBrk="0" hangingPunct="1">
                        <a:lnSpc>
                          <a:spcPct val="100000"/>
                        </a:lnSpc>
                        <a:spcBef>
                          <a:spcPct val="0"/>
                        </a:spcBef>
                        <a:spcAft>
                          <a:spcPts val="0"/>
                        </a:spcAft>
                        <a:buClrTx/>
                        <a:buSzTx/>
                        <a:buFont typeface="Arial" charset="0"/>
                        <a:buChar char="•"/>
                        <a:tabLst/>
                      </a:pPr>
                      <a:r>
                        <a:rPr kumimoji="0" lang="en-US" sz="1200" b="0" i="0" u="none" strike="noStrike" cap="none" normalizeH="0" baseline="0" dirty="0" smtClean="0">
                          <a:ln>
                            <a:noFill/>
                          </a:ln>
                          <a:solidFill>
                            <a:srgbClr val="000000"/>
                          </a:solidFill>
                          <a:effectLst/>
                          <a:latin typeface="Calibri" pitchFamily="34" charset="0"/>
                          <a:cs typeface="Calibri" pitchFamily="34" charset="0"/>
                        </a:rPr>
                        <a:t>Spasticity and SCI</a:t>
                      </a:r>
                    </a:p>
                    <a:p>
                      <a:pPr marL="115888" marR="0" lvl="0" indent="-115888" algn="l" defTabSz="914400" rtl="0" eaLnBrk="1" fontAlgn="base" latinLnBrk="0" hangingPunct="1">
                        <a:lnSpc>
                          <a:spcPct val="100000"/>
                        </a:lnSpc>
                        <a:spcBef>
                          <a:spcPct val="0"/>
                        </a:spcBef>
                        <a:spcAft>
                          <a:spcPts val="0"/>
                        </a:spcAft>
                        <a:buClrTx/>
                        <a:buSzTx/>
                        <a:buFont typeface="Arial" charset="0"/>
                        <a:buChar char="•"/>
                        <a:tabLst/>
                      </a:pPr>
                      <a:r>
                        <a:rPr kumimoji="0" lang="en-US" sz="1200" b="0" i="0" u="none" strike="noStrike" cap="none" normalizeH="0" baseline="0" dirty="0" smtClean="0">
                          <a:ln>
                            <a:noFill/>
                          </a:ln>
                          <a:solidFill>
                            <a:srgbClr val="000000"/>
                          </a:solidFill>
                          <a:effectLst/>
                          <a:latin typeface="Calibri" pitchFamily="34" charset="0"/>
                          <a:cs typeface="Calibri" pitchFamily="34" charset="0"/>
                        </a:rPr>
                        <a:t>Employment After SCI</a:t>
                      </a:r>
                    </a:p>
                    <a:p>
                      <a:pPr marL="115888" marR="0" lvl="0" indent="-115888" algn="l" defTabSz="914400" rtl="0" eaLnBrk="1" fontAlgn="base" latinLnBrk="0" hangingPunct="1">
                        <a:lnSpc>
                          <a:spcPct val="100000"/>
                        </a:lnSpc>
                        <a:spcBef>
                          <a:spcPct val="0"/>
                        </a:spcBef>
                        <a:spcAft>
                          <a:spcPts val="0"/>
                        </a:spcAft>
                        <a:buClrTx/>
                        <a:buSzTx/>
                        <a:buFont typeface="Arial" charset="0"/>
                        <a:buChar char="•"/>
                        <a:tabLst/>
                      </a:pPr>
                      <a:r>
                        <a:rPr kumimoji="0" lang="en-US" sz="1200" b="0" i="0" u="none" strike="noStrike" cap="none" normalizeH="0" baseline="0" dirty="0" smtClean="0">
                          <a:ln>
                            <a:noFill/>
                          </a:ln>
                          <a:solidFill>
                            <a:srgbClr val="000000"/>
                          </a:solidFill>
                          <a:effectLst/>
                          <a:latin typeface="Calibri" pitchFamily="34" charset="0"/>
                          <a:cs typeface="Calibri" pitchFamily="34" charset="0"/>
                        </a:rPr>
                        <a:t>SCI and Depression</a:t>
                      </a:r>
                    </a:p>
                    <a:p>
                      <a:pPr marL="115888" marR="0" lvl="0" indent="-115888" algn="l" defTabSz="914400" rtl="0" eaLnBrk="1" fontAlgn="base" latinLnBrk="0" hangingPunct="1">
                        <a:lnSpc>
                          <a:spcPct val="100000"/>
                        </a:lnSpc>
                        <a:spcBef>
                          <a:spcPct val="0"/>
                        </a:spcBef>
                        <a:spcAft>
                          <a:spcPts val="0"/>
                        </a:spcAft>
                        <a:buClrTx/>
                        <a:buSzTx/>
                        <a:buFont typeface="Arial" charset="0"/>
                        <a:buChar char="•"/>
                        <a:tabLst/>
                      </a:pPr>
                      <a:r>
                        <a:rPr kumimoji="0" lang="en-US" sz="1200" b="0" i="0" u="none" strike="noStrike" cap="none" normalizeH="0" baseline="0" dirty="0" smtClean="0">
                          <a:ln>
                            <a:noFill/>
                          </a:ln>
                          <a:solidFill>
                            <a:srgbClr val="000000"/>
                          </a:solidFill>
                          <a:effectLst/>
                          <a:latin typeface="Calibri" pitchFamily="34" charset="0"/>
                          <a:cs typeface="Calibri" pitchFamily="34" charset="0"/>
                        </a:rPr>
                        <a:t>SCI and Wheelchair Prescription</a:t>
                      </a:r>
                    </a:p>
                    <a:p>
                      <a:pPr marL="115888" marR="0" lvl="0" indent="-115888" algn="l" defTabSz="914400" rtl="0" eaLnBrk="1" fontAlgn="base" latinLnBrk="0" hangingPunct="1">
                        <a:lnSpc>
                          <a:spcPct val="100000"/>
                        </a:lnSpc>
                        <a:spcBef>
                          <a:spcPct val="0"/>
                        </a:spcBef>
                        <a:spcAft>
                          <a:spcPts val="0"/>
                        </a:spcAft>
                        <a:buClrTx/>
                        <a:buSzTx/>
                        <a:buFont typeface="Arial" charset="0"/>
                        <a:buChar char="•"/>
                        <a:tabLst/>
                      </a:pPr>
                      <a:r>
                        <a:rPr kumimoji="0" lang="en-US" sz="1200" b="0" i="0" u="none" strike="noStrike" cap="none" normalizeH="0" baseline="0" dirty="0" smtClean="0">
                          <a:ln>
                            <a:noFill/>
                          </a:ln>
                          <a:solidFill>
                            <a:srgbClr val="000000"/>
                          </a:solidFill>
                          <a:effectLst/>
                          <a:latin typeface="Calibri" pitchFamily="34" charset="0"/>
                          <a:cs typeface="Calibri" pitchFamily="34" charset="0"/>
                        </a:rPr>
                        <a:t>SCI and Transfers</a:t>
                      </a:r>
                    </a:p>
                    <a:p>
                      <a:pPr marL="115888" marR="0" lvl="0" indent="-115888" algn="l" defTabSz="914400" rtl="0" eaLnBrk="1" fontAlgn="base" latinLnBrk="0" hangingPunct="1">
                        <a:lnSpc>
                          <a:spcPct val="100000"/>
                        </a:lnSpc>
                        <a:spcBef>
                          <a:spcPct val="0"/>
                        </a:spcBef>
                        <a:spcAft>
                          <a:spcPts val="0"/>
                        </a:spcAft>
                        <a:buClrTx/>
                        <a:buSzTx/>
                        <a:buFont typeface="Arial" charset="0"/>
                        <a:buChar char="•"/>
                        <a:tabLst/>
                        <a:defRPr/>
                      </a:pPr>
                      <a:r>
                        <a:rPr kumimoji="0" lang="en-US" sz="1200" b="0" i="0" u="none" strike="noStrike" cap="none" normalizeH="0" baseline="0" dirty="0" smtClean="0">
                          <a:ln>
                            <a:noFill/>
                          </a:ln>
                          <a:solidFill>
                            <a:srgbClr val="000000"/>
                          </a:solidFill>
                          <a:effectLst/>
                          <a:latin typeface="Calibri" pitchFamily="34" charset="0"/>
                          <a:cs typeface="Calibri" pitchFamily="34" charset="0"/>
                        </a:rPr>
                        <a:t>Gait Training and SCI</a:t>
                      </a:r>
                    </a:p>
                  </a:txBody>
                  <a:tcPr marT="45719" marB="45719" horzOverflow="overflow">
                    <a:solidFill>
                      <a:srgbClr val="007F7B">
                        <a:alpha val="25000"/>
                      </a:srgbClr>
                    </a:solidFill>
                  </a:tcPr>
                </a:tc>
                <a:tc>
                  <a:txBody>
                    <a:bodyPr/>
                    <a:lstStyle/>
                    <a:p>
                      <a:pPr marL="112713" marR="0" lvl="0" indent="-112713" algn="l" defTabSz="914400" rtl="0" eaLnBrk="1" fontAlgn="base" latinLnBrk="0" hangingPunct="1">
                        <a:lnSpc>
                          <a:spcPct val="100000"/>
                        </a:lnSpc>
                        <a:spcBef>
                          <a:spcPct val="0"/>
                        </a:spcBef>
                        <a:spcAft>
                          <a:spcPts val="0"/>
                        </a:spcAft>
                        <a:buClrTx/>
                        <a:buSzTx/>
                        <a:buFont typeface="Arial" charset="0"/>
                        <a:buChar char="•"/>
                        <a:tabLst/>
                      </a:pPr>
                      <a:r>
                        <a:rPr kumimoji="0" lang="en-US" sz="1200" b="0" i="0" u="none" strike="noStrike" cap="none" normalizeH="0" baseline="0" dirty="0" smtClean="0">
                          <a:ln>
                            <a:noFill/>
                          </a:ln>
                          <a:solidFill>
                            <a:srgbClr val="000000"/>
                          </a:solidFill>
                          <a:effectLst/>
                          <a:latin typeface="Calibri" pitchFamily="34" charset="0"/>
                          <a:cs typeface="Calibri" pitchFamily="34" charset="0"/>
                        </a:rPr>
                        <a:t>SCI and Exercise</a:t>
                      </a:r>
                    </a:p>
                    <a:p>
                      <a:pPr marL="112713" marR="0" lvl="0" indent="-112713" algn="l" defTabSz="914400" rtl="0" eaLnBrk="1" fontAlgn="base" latinLnBrk="0" hangingPunct="1">
                        <a:lnSpc>
                          <a:spcPct val="100000"/>
                        </a:lnSpc>
                        <a:spcBef>
                          <a:spcPct val="0"/>
                        </a:spcBef>
                        <a:spcAft>
                          <a:spcPts val="0"/>
                        </a:spcAft>
                        <a:buClrTx/>
                        <a:buSzTx/>
                        <a:buFont typeface="Arial" charset="0"/>
                        <a:buChar char="•"/>
                        <a:tabLst/>
                      </a:pPr>
                      <a:r>
                        <a:rPr kumimoji="0" lang="en-US" sz="1200" b="0" i="0" u="none" strike="noStrike" cap="none" normalizeH="0" baseline="0" dirty="0" smtClean="0">
                          <a:ln>
                            <a:noFill/>
                          </a:ln>
                          <a:solidFill>
                            <a:srgbClr val="000000"/>
                          </a:solidFill>
                          <a:effectLst/>
                          <a:latin typeface="Calibri" pitchFamily="34" charset="0"/>
                          <a:cs typeface="Calibri" pitchFamily="34" charset="0"/>
                        </a:rPr>
                        <a:t>SCI and Bone Health</a:t>
                      </a:r>
                    </a:p>
                    <a:p>
                      <a:pPr marL="112713" marR="0" lvl="0" indent="-112713" algn="l" defTabSz="914400" rtl="0" eaLnBrk="1" fontAlgn="base" latinLnBrk="0" hangingPunct="1">
                        <a:lnSpc>
                          <a:spcPct val="100000"/>
                        </a:lnSpc>
                        <a:spcBef>
                          <a:spcPct val="0"/>
                        </a:spcBef>
                        <a:spcAft>
                          <a:spcPts val="0"/>
                        </a:spcAft>
                        <a:buClrTx/>
                        <a:buSzTx/>
                        <a:buFont typeface="Arial" charset="0"/>
                        <a:buChar char="•"/>
                        <a:tabLst/>
                      </a:pPr>
                      <a:r>
                        <a:rPr kumimoji="0" lang="en-US" sz="1200" b="0" i="0" u="none" strike="noStrike" cap="none" normalizeH="0" baseline="0" dirty="0" smtClean="0">
                          <a:ln>
                            <a:noFill/>
                          </a:ln>
                          <a:solidFill>
                            <a:srgbClr val="000000"/>
                          </a:solidFill>
                          <a:effectLst/>
                          <a:latin typeface="Calibri" pitchFamily="34" charset="0"/>
                          <a:cs typeface="Calibri" pitchFamily="34" charset="0"/>
                        </a:rPr>
                        <a:t>Bladder Care and SCI</a:t>
                      </a:r>
                    </a:p>
                    <a:p>
                      <a:pPr marL="112713" marR="0" lvl="0" indent="-112713" algn="l" defTabSz="914400" rtl="0" eaLnBrk="1" fontAlgn="base" latinLnBrk="0" hangingPunct="1">
                        <a:lnSpc>
                          <a:spcPct val="100000"/>
                        </a:lnSpc>
                        <a:spcBef>
                          <a:spcPct val="0"/>
                        </a:spcBef>
                        <a:spcAft>
                          <a:spcPts val="0"/>
                        </a:spcAft>
                        <a:buClrTx/>
                        <a:buSzTx/>
                        <a:buFont typeface="Arial" charset="0"/>
                        <a:buChar char="•"/>
                        <a:tabLst/>
                      </a:pPr>
                      <a:r>
                        <a:rPr kumimoji="0" lang="en-US" sz="1200" b="0" i="0" u="none" strike="noStrike" cap="none" normalizeH="0" baseline="0" dirty="0" smtClean="0">
                          <a:ln>
                            <a:noFill/>
                          </a:ln>
                          <a:solidFill>
                            <a:srgbClr val="000000"/>
                          </a:solidFill>
                          <a:effectLst/>
                          <a:latin typeface="Calibri" pitchFamily="34" charset="0"/>
                          <a:cs typeface="Calibri" pitchFamily="34" charset="0"/>
                        </a:rPr>
                        <a:t>Bowel Care and SCI</a:t>
                      </a:r>
                    </a:p>
                    <a:p>
                      <a:pPr marL="112713" marR="0" lvl="0" indent="-112713" algn="l" defTabSz="914400" rtl="0" eaLnBrk="1" fontAlgn="base" latinLnBrk="0" hangingPunct="1">
                        <a:lnSpc>
                          <a:spcPct val="100000"/>
                        </a:lnSpc>
                        <a:spcBef>
                          <a:spcPct val="0"/>
                        </a:spcBef>
                        <a:spcAft>
                          <a:spcPts val="0"/>
                        </a:spcAft>
                        <a:buClrTx/>
                        <a:buSzTx/>
                        <a:buFont typeface="Arial" charset="0"/>
                        <a:buChar char="•"/>
                        <a:tabLst/>
                      </a:pPr>
                      <a:r>
                        <a:rPr kumimoji="0" lang="en-US" sz="1200" b="0" i="0" u="none" strike="noStrike" cap="none" normalizeH="0" baseline="0" dirty="0" smtClean="0">
                          <a:ln>
                            <a:noFill/>
                          </a:ln>
                          <a:solidFill>
                            <a:srgbClr val="000000"/>
                          </a:solidFill>
                          <a:effectLst/>
                          <a:latin typeface="Calibri" pitchFamily="34" charset="0"/>
                          <a:cs typeface="Calibri" pitchFamily="34" charset="0"/>
                        </a:rPr>
                        <a:t>Aging and SCI</a:t>
                      </a:r>
                    </a:p>
                    <a:p>
                      <a:pPr marL="112713" marR="0" lvl="0" indent="-112713" algn="l" defTabSz="914400" rtl="0" eaLnBrk="1" fontAlgn="base" latinLnBrk="0" hangingPunct="1">
                        <a:lnSpc>
                          <a:spcPct val="100000"/>
                        </a:lnSpc>
                        <a:spcBef>
                          <a:spcPct val="0"/>
                        </a:spcBef>
                        <a:spcAft>
                          <a:spcPts val="0"/>
                        </a:spcAft>
                        <a:buClrTx/>
                        <a:buSzTx/>
                        <a:buFont typeface="Arial" charset="0"/>
                        <a:buChar char="•"/>
                        <a:tabLst/>
                      </a:pPr>
                      <a:r>
                        <a:rPr kumimoji="0" lang="en-US" sz="1200" b="0" i="0" u="none" strike="noStrike" cap="none" normalizeH="0" baseline="0" dirty="0" smtClean="0">
                          <a:ln>
                            <a:noFill/>
                          </a:ln>
                          <a:solidFill>
                            <a:srgbClr val="000000"/>
                          </a:solidFill>
                          <a:effectLst/>
                          <a:latin typeface="Calibri" pitchFamily="34" charset="0"/>
                          <a:cs typeface="Calibri" pitchFamily="34" charset="0"/>
                        </a:rPr>
                        <a:t>Obesity and Nutrition and SCI</a:t>
                      </a:r>
                    </a:p>
                  </a:txBody>
                  <a:tcPr marT="45719" marB="45719" horzOverflow="overflow">
                    <a:solidFill>
                      <a:srgbClr val="007F7B">
                        <a:alpha val="25000"/>
                      </a:srgbClr>
                    </a:solidFill>
                  </a:tcPr>
                </a:tc>
              </a:tr>
              <a:tr h="1002764">
                <a:tc>
                  <a:txBody>
                    <a:bodyPr/>
                    <a:lstStyle/>
                    <a:p>
                      <a:pPr marL="0" marR="0" lvl="0" indent="0" algn="ctr" defTabSz="914400" rtl="0" eaLnBrk="1" fontAlgn="base" latinLnBrk="0" hangingPunct="1">
                        <a:lnSpc>
                          <a:spcPct val="100000"/>
                        </a:lnSpc>
                        <a:spcBef>
                          <a:spcPct val="0"/>
                        </a:spcBef>
                        <a:spcAft>
                          <a:spcPts val="600"/>
                        </a:spcAft>
                        <a:buClrTx/>
                        <a:buSzTx/>
                        <a:buFont typeface="Arial" charset="0"/>
                        <a:buNone/>
                        <a:tabLst/>
                      </a:pPr>
                      <a:r>
                        <a:rPr kumimoji="0" lang="en-US" sz="1200" b="1" i="0" u="none" strike="noStrike" cap="none" normalizeH="0" baseline="0" dirty="0" smtClean="0">
                          <a:ln>
                            <a:noFill/>
                          </a:ln>
                          <a:solidFill>
                            <a:srgbClr val="000000"/>
                          </a:solidFill>
                          <a:effectLst/>
                          <a:latin typeface="Calibri" pitchFamily="34" charset="0"/>
                          <a:cs typeface="Calibri" pitchFamily="34" charset="0"/>
                        </a:rPr>
                        <a:t>Knowledge Translation Products</a:t>
                      </a:r>
                    </a:p>
                  </a:txBody>
                  <a:tcPr marT="45719" marB="45719" anchor="ctr" horzOverflow="overflow">
                    <a:solidFill>
                      <a:schemeClr val="bg1">
                        <a:lumMod val="85000"/>
                      </a:schemeClr>
                    </a:solidFill>
                  </a:tcPr>
                </a:tc>
                <a:tc>
                  <a:txBody>
                    <a:bodyPr/>
                    <a:lstStyle/>
                    <a:p>
                      <a:pPr marL="111125" marR="0" lvl="0" indent="-111125" algn="l" defTabSz="914400" rtl="0" eaLnBrk="1" fontAlgn="base" latinLnBrk="0" hangingPunct="1">
                        <a:lnSpc>
                          <a:spcPct val="100000"/>
                        </a:lnSpc>
                        <a:spcBef>
                          <a:spcPct val="0"/>
                        </a:spcBef>
                        <a:spcAft>
                          <a:spcPts val="0"/>
                        </a:spcAft>
                        <a:buClrTx/>
                        <a:buSzTx/>
                        <a:buFont typeface="Arial" charset="0"/>
                        <a:buChar char="•"/>
                        <a:tabLst/>
                      </a:pPr>
                      <a:r>
                        <a:rPr kumimoji="0" lang="en-US" sz="12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Planning for Communities of Practice: A Guide for Model Systems Grantees</a:t>
                      </a:r>
                    </a:p>
                    <a:p>
                      <a:pPr marL="111125" marR="0" lvl="0" indent="-111125" algn="l" defTabSz="914400" rtl="0" eaLnBrk="1" fontAlgn="base" latinLnBrk="0" hangingPunct="1">
                        <a:lnSpc>
                          <a:spcPct val="100000"/>
                        </a:lnSpc>
                        <a:spcBef>
                          <a:spcPct val="0"/>
                        </a:spcBef>
                        <a:spcAft>
                          <a:spcPts val="0"/>
                        </a:spcAft>
                        <a:buClrTx/>
                        <a:buSzTx/>
                        <a:buFont typeface="Arial" charset="0"/>
                        <a:buChar char="•"/>
                        <a:tabLst/>
                      </a:pPr>
                      <a:r>
                        <a:rPr kumimoji="0" lang="en-US" sz="12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Newsletter Template and Instructions</a:t>
                      </a:r>
                      <a:endParaRPr kumimoji="0" lang="en-US" sz="1200" b="0" i="0" u="none" strike="noStrike" cap="none" normalizeH="0" baseline="0" dirty="0" smtClean="0">
                        <a:ln>
                          <a:noFill/>
                        </a:ln>
                        <a:solidFill>
                          <a:srgbClr val="000066"/>
                        </a:solidFill>
                        <a:effectLst/>
                        <a:latin typeface="Calibri" pitchFamily="34" charset="0"/>
                        <a:ea typeface="Times New Roman" pitchFamily="18" charset="0"/>
                        <a:cs typeface="Calibri" pitchFamily="34" charset="0"/>
                      </a:endParaRPr>
                    </a:p>
                    <a:p>
                      <a:pPr marL="111125" marR="0" lvl="0" indent="-111125" algn="l" defTabSz="914400" rtl="0" eaLnBrk="1" fontAlgn="base" latinLnBrk="0" hangingPunct="1">
                        <a:lnSpc>
                          <a:spcPct val="100000"/>
                        </a:lnSpc>
                        <a:spcBef>
                          <a:spcPct val="0"/>
                        </a:spcBef>
                        <a:spcAft>
                          <a:spcPts val="0"/>
                        </a:spcAft>
                        <a:buClrTx/>
                        <a:buSzTx/>
                        <a:buFont typeface="Arial" charset="0"/>
                        <a:buChar char="•"/>
                        <a:tabLst/>
                      </a:pPr>
                      <a:r>
                        <a:rPr kumimoji="0" lang="en-US" sz="12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Press Release Template and Instructions</a:t>
                      </a:r>
                    </a:p>
                    <a:p>
                      <a:pPr marL="111125" marR="0" lvl="0" indent="-111125" algn="l" defTabSz="914400" rtl="0" eaLnBrk="1" fontAlgn="base" latinLnBrk="0" hangingPunct="1">
                        <a:lnSpc>
                          <a:spcPct val="100000"/>
                        </a:lnSpc>
                        <a:spcBef>
                          <a:spcPct val="0"/>
                        </a:spcBef>
                        <a:spcAft>
                          <a:spcPts val="0"/>
                        </a:spcAft>
                        <a:buClrTx/>
                        <a:buSzTx/>
                        <a:buFont typeface="Arial" charset="0"/>
                        <a:buChar char="•"/>
                        <a:tabLst/>
                      </a:pPr>
                      <a:r>
                        <a:rPr kumimoji="0" lang="en-US" sz="12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Communities of Practice Webinar</a:t>
                      </a:r>
                    </a:p>
                  </a:txBody>
                  <a:tcPr marL="102870" marR="102870" marT="45719" marB="45719" horzOverflow="overflow">
                    <a:solidFill>
                      <a:schemeClr val="bg1">
                        <a:lumMod val="85000"/>
                      </a:schemeClr>
                    </a:solidFill>
                  </a:tcPr>
                </a:tc>
                <a:tc>
                  <a:txBody>
                    <a:bodyPr/>
                    <a:lstStyle/>
                    <a:p>
                      <a:pPr marL="111125" marR="0" lvl="0" indent="-111125" algn="l" defTabSz="914400" rtl="0" eaLnBrk="1" fontAlgn="base" latinLnBrk="0" hangingPunct="1">
                        <a:lnSpc>
                          <a:spcPct val="100000"/>
                        </a:lnSpc>
                        <a:spcBef>
                          <a:spcPct val="0"/>
                        </a:spcBef>
                        <a:spcAft>
                          <a:spcPts val="0"/>
                        </a:spcAft>
                        <a:buClrTx/>
                        <a:buSzTx/>
                        <a:buFont typeface="Arial" charset="0"/>
                        <a:buChar char="•"/>
                        <a:tabLst/>
                      </a:pPr>
                      <a:r>
                        <a:rPr kumimoji="0" lang="en-US" sz="12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Knowledge Translation Webinar</a:t>
                      </a:r>
                      <a:endParaRPr kumimoji="0" lang="en-US" sz="1200" b="0" i="0" u="none" strike="noStrike" cap="none" normalizeH="0" baseline="0" dirty="0" smtClean="0">
                        <a:ln>
                          <a:noFill/>
                        </a:ln>
                        <a:solidFill>
                          <a:srgbClr val="000066"/>
                        </a:solidFill>
                        <a:effectLst/>
                        <a:latin typeface="Calibri" pitchFamily="34" charset="0"/>
                        <a:ea typeface="Times New Roman" pitchFamily="18" charset="0"/>
                        <a:cs typeface="Calibri" pitchFamily="34" charset="0"/>
                      </a:endParaRPr>
                    </a:p>
                    <a:p>
                      <a:pPr marL="111125" marR="0" lvl="0" indent="-111125" algn="l" defTabSz="914400" rtl="0" eaLnBrk="1" fontAlgn="base" latinLnBrk="0" hangingPunct="1">
                        <a:lnSpc>
                          <a:spcPct val="100000"/>
                        </a:lnSpc>
                        <a:spcBef>
                          <a:spcPct val="0"/>
                        </a:spcBef>
                        <a:spcAft>
                          <a:spcPts val="0"/>
                        </a:spcAft>
                        <a:buClrTx/>
                        <a:buSzTx/>
                        <a:buFont typeface="Arial" charset="0"/>
                        <a:buChar char="•"/>
                        <a:tabLst/>
                      </a:pPr>
                      <a:r>
                        <a:rPr kumimoji="0" lang="en-US" sz="12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Additional tools for the Knowledge Translation Toolkit</a:t>
                      </a:r>
                      <a:endParaRPr kumimoji="0" lang="en-US" sz="1200" b="0" i="0" u="none" strike="noStrike" cap="none" normalizeH="0" baseline="0" dirty="0" smtClean="0">
                        <a:ln>
                          <a:noFill/>
                        </a:ln>
                        <a:solidFill>
                          <a:srgbClr val="000066"/>
                        </a:solidFill>
                        <a:effectLst/>
                        <a:latin typeface="Calibri" pitchFamily="34" charset="0"/>
                        <a:ea typeface="Times New Roman" pitchFamily="18" charset="0"/>
                        <a:cs typeface="Calibri" pitchFamily="34" charset="0"/>
                      </a:endParaRPr>
                    </a:p>
                  </a:txBody>
                  <a:tcPr marL="102870" marR="102870" marT="45719" marB="45719" horzOverflow="overflow">
                    <a:solidFill>
                      <a:schemeClr val="bg1">
                        <a:lumMod val="85000"/>
                      </a:schemeClr>
                    </a:solidFill>
                  </a:tcPr>
                </a:tc>
              </a:tr>
              <a:tr h="598387">
                <a:tc>
                  <a:txBody>
                    <a:bodyPr/>
                    <a:lstStyle/>
                    <a:p>
                      <a:pPr marL="0" marR="0" lvl="0" indent="0" algn="ctr" defTabSz="914400" rtl="0" eaLnBrk="1" fontAlgn="base" latinLnBrk="0" hangingPunct="1">
                        <a:lnSpc>
                          <a:spcPct val="115000"/>
                        </a:lnSpc>
                        <a:spcBef>
                          <a:spcPct val="0"/>
                        </a:spcBef>
                        <a:spcAft>
                          <a:spcPts val="600"/>
                        </a:spcAft>
                        <a:buClrTx/>
                        <a:buSzTx/>
                        <a:buFontTx/>
                        <a:buNone/>
                        <a:tabLst/>
                      </a:pPr>
                      <a:r>
                        <a:rPr kumimoji="0" lang="en-US" sz="1200" b="1"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Multimedia </a:t>
                      </a:r>
                      <a:br>
                        <a:rPr kumimoji="0" lang="en-US" sz="1200" b="1"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br>
                      <a:r>
                        <a:rPr kumimoji="0" lang="en-US" sz="1200" b="1"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Products</a:t>
                      </a:r>
                      <a:endParaRPr kumimoji="0" lang="en-US" sz="1200" b="0" i="0" u="none" strike="noStrike" cap="none" normalizeH="0" baseline="0" dirty="0" smtClean="0">
                        <a:ln>
                          <a:noFill/>
                        </a:ln>
                        <a:solidFill>
                          <a:srgbClr val="000066"/>
                        </a:solidFill>
                        <a:effectLst/>
                        <a:latin typeface="Calibri" pitchFamily="34" charset="0"/>
                        <a:ea typeface="Calibri" pitchFamily="34" charset="0"/>
                        <a:cs typeface="Times New Roman" pitchFamily="18" charset="0"/>
                      </a:endParaRPr>
                    </a:p>
                  </a:txBody>
                  <a:tcPr marL="102870" marR="102870" marT="45719" marB="45719" anchor="ctr" horzOverflow="overflow">
                    <a:solidFill>
                      <a:srgbClr val="007F7B">
                        <a:alpha val="25000"/>
                      </a:srgbClr>
                    </a:solidFill>
                  </a:tcPr>
                </a:tc>
                <a:tc>
                  <a:txBody>
                    <a:bodyPr/>
                    <a:lstStyle/>
                    <a:p>
                      <a:pPr marL="111125" marR="0" lvl="0" indent="-111125" algn="l" defTabSz="914400" rtl="0" eaLnBrk="1" fontAlgn="base" latinLnBrk="0" hangingPunct="1">
                        <a:lnSpc>
                          <a:spcPct val="100000"/>
                        </a:lnSpc>
                        <a:spcBef>
                          <a:spcPct val="0"/>
                        </a:spcBef>
                        <a:spcAft>
                          <a:spcPts val="0"/>
                        </a:spcAft>
                        <a:buClrTx/>
                        <a:buSzTx/>
                        <a:buFont typeface="Arial" charset="0"/>
                        <a:buChar char="•"/>
                        <a:tabLst/>
                      </a:pPr>
                      <a:r>
                        <a:rPr kumimoji="0" lang="en-US" sz="12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Employment After SCI Slideshow</a:t>
                      </a:r>
                    </a:p>
                  </a:txBody>
                  <a:tcPr marL="102870" marR="102870" marT="45719" marB="45719" horzOverflow="overflow">
                    <a:solidFill>
                      <a:srgbClr val="007F7B">
                        <a:alpha val="25000"/>
                      </a:srgbClr>
                    </a:solidFill>
                  </a:tcPr>
                </a:tc>
                <a:tc>
                  <a:txBody>
                    <a:bodyPr/>
                    <a:lstStyle/>
                    <a:p>
                      <a:pPr marL="112713" marR="0" lvl="0" indent="-112713" algn="l" defTabSz="914400" rtl="0" eaLnBrk="1" fontAlgn="base" latinLnBrk="0" hangingPunct="1">
                        <a:lnSpc>
                          <a:spcPct val="100000"/>
                        </a:lnSpc>
                        <a:spcBef>
                          <a:spcPct val="0"/>
                        </a:spcBef>
                        <a:spcAft>
                          <a:spcPts val="0"/>
                        </a:spcAft>
                        <a:buClrTx/>
                        <a:buSzTx/>
                        <a:buFont typeface="Arial" charset="0"/>
                        <a:buChar char="•"/>
                        <a:tabLst/>
                      </a:pPr>
                      <a:r>
                        <a:rPr kumimoji="0" lang="en-US" sz="12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SCI Hot Topics Module</a:t>
                      </a:r>
                    </a:p>
                    <a:p>
                      <a:pPr marL="112713" marR="0" lvl="0" indent="-112713" algn="l" defTabSz="914400" rtl="0" eaLnBrk="1" fontAlgn="base" latinLnBrk="0" hangingPunct="1">
                        <a:lnSpc>
                          <a:spcPct val="100000"/>
                        </a:lnSpc>
                        <a:spcBef>
                          <a:spcPct val="0"/>
                        </a:spcBef>
                        <a:spcAft>
                          <a:spcPts val="0"/>
                        </a:spcAft>
                        <a:buClrTx/>
                        <a:buSzTx/>
                        <a:buFont typeface="Arial" charset="0"/>
                        <a:buChar char="•"/>
                        <a:tabLst/>
                      </a:pPr>
                      <a:r>
                        <a:rPr kumimoji="0" lang="en-US" sz="12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Additional multimedia presentations based on SCI factsheets</a:t>
                      </a:r>
                      <a:endParaRPr kumimoji="0" lang="en-US" sz="1200" b="0" i="0" u="none" strike="noStrike" cap="none" normalizeH="0" baseline="0" dirty="0" smtClean="0">
                        <a:ln>
                          <a:noFill/>
                        </a:ln>
                        <a:solidFill>
                          <a:srgbClr val="000066"/>
                        </a:solidFill>
                        <a:effectLst/>
                        <a:latin typeface="Calibri" pitchFamily="34" charset="0"/>
                        <a:ea typeface="Times New Roman" pitchFamily="18" charset="0"/>
                        <a:cs typeface="Calibri" pitchFamily="34" charset="0"/>
                      </a:endParaRPr>
                    </a:p>
                  </a:txBody>
                  <a:tcPr marL="102870" marR="102870" marT="45719" marB="45719" horzOverflow="overflow">
                    <a:solidFill>
                      <a:srgbClr val="007F7B">
                        <a:alpha val="25000"/>
                      </a:srgbClr>
                    </a:solid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dirty="0" smtClean="0"/>
              <a:t>SCIMS Research Activity Areas</a:t>
            </a:r>
          </a:p>
        </p:txBody>
      </p:sp>
      <p:sp>
        <p:nvSpPr>
          <p:cNvPr id="27651" name="Rectangle 3"/>
          <p:cNvSpPr>
            <a:spLocks noGrp="1" noChangeArrowheads="1"/>
          </p:cNvSpPr>
          <p:nvPr>
            <p:ph idx="1"/>
          </p:nvPr>
        </p:nvSpPr>
        <p:spPr/>
        <p:txBody>
          <a:bodyPr/>
          <a:lstStyle/>
          <a:p>
            <a:pPr marL="0" indent="0">
              <a:spcAft>
                <a:spcPts val="600"/>
              </a:spcAft>
              <a:buNone/>
            </a:pPr>
            <a:r>
              <a:rPr lang="en-US" b="1" dirty="0" smtClean="0"/>
              <a:t>Site-specific research projects</a:t>
            </a:r>
          </a:p>
          <a:p>
            <a:pPr>
              <a:spcAft>
                <a:spcPts val="2400"/>
              </a:spcAft>
            </a:pPr>
            <a:r>
              <a:rPr lang="en-US" dirty="0" smtClean="0"/>
              <a:t>Research carried out within each center</a:t>
            </a:r>
          </a:p>
          <a:p>
            <a:pPr marL="0" indent="0">
              <a:spcAft>
                <a:spcPts val="600"/>
              </a:spcAft>
              <a:buNone/>
            </a:pPr>
            <a:r>
              <a:rPr lang="en-US" b="1" dirty="0" smtClean="0"/>
              <a:t>Module projects</a:t>
            </a:r>
          </a:p>
          <a:p>
            <a:pPr>
              <a:spcAft>
                <a:spcPts val="2400"/>
              </a:spcAft>
            </a:pPr>
            <a:r>
              <a:rPr lang="en-US" dirty="0" smtClean="0"/>
              <a:t>Collaborative research involving several SCIMS</a:t>
            </a:r>
          </a:p>
          <a:p>
            <a:pPr marL="0" indent="0">
              <a:spcAft>
                <a:spcPts val="600"/>
              </a:spcAft>
              <a:buNone/>
            </a:pPr>
            <a:r>
              <a:rPr lang="en-US" b="1" dirty="0" smtClean="0"/>
              <a:t>Contributions to the National SCI Database</a:t>
            </a:r>
          </a:p>
          <a:p>
            <a:pPr>
              <a:spcAft>
                <a:spcPts val="600"/>
              </a:spcAft>
            </a:pPr>
            <a:r>
              <a:rPr lang="en-US" dirty="0" smtClean="0"/>
              <a:t>Enrollment of new inpatients</a:t>
            </a:r>
          </a:p>
          <a:p>
            <a:r>
              <a:rPr lang="en-US" dirty="0" err="1" smtClean="0"/>
              <a:t>Followup</a:t>
            </a:r>
            <a:r>
              <a:rPr lang="en-US" dirty="0" smtClean="0"/>
              <a:t> of discharged patients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dirty="0" smtClean="0"/>
              <a:t>Site-Specific Research Projects</a:t>
            </a:r>
            <a:br>
              <a:rPr lang="en-US" dirty="0" smtClean="0"/>
            </a:br>
            <a:r>
              <a:rPr lang="en-US" sz="2100" dirty="0" smtClean="0"/>
              <a:t>(in alphabetical order by State)</a:t>
            </a:r>
          </a:p>
        </p:txBody>
      </p:sp>
      <p:graphicFrame>
        <p:nvGraphicFramePr>
          <p:cNvPr id="12439" name="Group 151" descr="Table of site-specific research projects showing the center where the project was taking place and the project title." title="Table of site-specific research projects showing the center where the project was taking place and the project title."/>
          <p:cNvGraphicFramePr>
            <a:graphicFrameLocks noGrp="1"/>
          </p:cNvGraphicFramePr>
          <p:nvPr>
            <p:ph idx="1"/>
            <p:extLst>
              <p:ext uri="{D42A27DB-BD31-4B8C-83A1-F6EECF244321}">
                <p14:modId xmlns:p14="http://schemas.microsoft.com/office/powerpoint/2010/main" val="3344099678"/>
              </p:ext>
            </p:extLst>
          </p:nvPr>
        </p:nvGraphicFramePr>
        <p:xfrm>
          <a:off x="457200" y="1600200"/>
          <a:ext cx="8229600" cy="3324225"/>
        </p:xfrm>
        <a:graphic>
          <a:graphicData uri="http://schemas.openxmlformats.org/drawingml/2006/table">
            <a:tbl>
              <a:tblPr firstRow="1"/>
              <a:tblGrid>
                <a:gridCol w="2209800"/>
                <a:gridCol w="6019800"/>
              </a:tblGrid>
              <a:tr h="53342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800" b="1" i="0" u="none" strike="noStrike" cap="none" normalizeH="0" baseline="0" dirty="0" smtClean="0">
                          <a:ln>
                            <a:noFill/>
                          </a:ln>
                          <a:solidFill>
                            <a:schemeClr val="bg1"/>
                          </a:solidFill>
                          <a:effectLst/>
                          <a:latin typeface="Calibri" pitchFamily="34" charset="0"/>
                          <a:cs typeface="Calibri" pitchFamily="34" charset="0"/>
                        </a:rPr>
                        <a:t>Center</a:t>
                      </a:r>
                    </a:p>
                  </a:txBody>
                  <a:tcPr marT="45722" marB="45722"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F7B"/>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800" b="1" i="0" u="none" strike="noStrike" cap="none" normalizeH="0" baseline="0" dirty="0" smtClean="0">
                          <a:ln>
                            <a:noFill/>
                          </a:ln>
                          <a:solidFill>
                            <a:schemeClr val="bg1"/>
                          </a:solidFill>
                          <a:effectLst/>
                          <a:latin typeface="Calibri" pitchFamily="34" charset="0"/>
                          <a:cs typeface="Calibri" pitchFamily="34" charset="0"/>
                        </a:rPr>
                        <a:t>Project Title</a:t>
                      </a:r>
                    </a:p>
                  </a:txBody>
                  <a:tcPr marT="45722" marB="45722"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F7B"/>
                    </a:solidFill>
                  </a:tcPr>
                </a:tc>
              </a:tr>
              <a:tr h="1030278">
                <a:tc>
                  <a:txBody>
                    <a:bodyPr/>
                    <a:lstStyle/>
                    <a:p>
                      <a:r>
                        <a:rPr lang="en-US" sz="1600" b="1" dirty="0" smtClean="0">
                          <a:solidFill>
                            <a:schemeClr val="tx1"/>
                          </a:solidFill>
                          <a:latin typeface="Calibri" pitchFamily="34" charset="0"/>
                          <a:cs typeface="Calibri" pitchFamily="34" charset="0"/>
                        </a:rPr>
                        <a:t>UAB-SCI Model System (AL)</a:t>
                      </a:r>
                      <a:endParaRPr lang="en-US" sz="1600" b="1" dirty="0">
                        <a:solidFill>
                          <a:schemeClr val="tx1"/>
                        </a:solidFill>
                        <a:latin typeface="Calibri" pitchFamily="34" charset="0"/>
                        <a:cs typeface="Calibri" pitchFamily="34" charset="0"/>
                      </a:endParaRPr>
                    </a:p>
                  </a:txBody>
                  <a:tcPr marT="45722" marB="4572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ts val="600"/>
                        </a:spcAft>
                        <a:buClr>
                          <a:schemeClr val="tx1"/>
                        </a:buClr>
                        <a:buSzTx/>
                        <a:buFont typeface="Wingdings" pitchFamily="2" charset="2"/>
                        <a:buNone/>
                        <a:tabLst/>
                        <a:defRPr/>
                      </a:pPr>
                      <a:r>
                        <a:rPr kumimoji="0" lang="en-US" sz="1600" b="0" i="0" u="none" strike="noStrike" cap="none" normalizeH="0" baseline="0" dirty="0" smtClean="0">
                          <a:ln>
                            <a:noFill/>
                          </a:ln>
                          <a:solidFill>
                            <a:schemeClr val="tx1"/>
                          </a:solidFill>
                          <a:effectLst/>
                          <a:latin typeface="Calibri" pitchFamily="34" charset="0"/>
                          <a:cs typeface="Calibri" pitchFamily="34" charset="0"/>
                        </a:rPr>
                        <a:t>Virtual Walking for Reducing Spinal Cord Injury-Related Neuropathic Pain</a:t>
                      </a:r>
                    </a:p>
                  </a:txBody>
                  <a:tcPr marT="45722" marB="4572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2319">
                <a:tc>
                  <a:txBody>
                    <a:bodyPr/>
                    <a:lstStyle/>
                    <a:p>
                      <a:pPr marL="0" marR="0" lvl="0" indent="0" algn="l" defTabSz="914400" rtl="0" eaLnBrk="1" fontAlgn="base" latinLnBrk="0" hangingPunct="1">
                        <a:lnSpc>
                          <a:spcPct val="100000"/>
                        </a:lnSpc>
                        <a:spcBef>
                          <a:spcPts val="600"/>
                        </a:spcBef>
                        <a:spcAft>
                          <a:spcPts val="600"/>
                        </a:spcAft>
                        <a:buClr>
                          <a:schemeClr val="accent2"/>
                        </a:buClr>
                        <a:buSzTx/>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Southern California SCI Model System (CA)</a:t>
                      </a:r>
                    </a:p>
                  </a:txBody>
                  <a:tcPr marT="45722" marB="4572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ts val="600"/>
                        </a:spcAft>
                        <a:buClr>
                          <a:schemeClr val="accent2"/>
                        </a:buClr>
                        <a:buSzTx/>
                        <a:buFont typeface="Wingdings" pitchFamily="2" charset="2"/>
                        <a:buNone/>
                        <a:tabLst/>
                        <a:defRPr/>
                      </a:pPr>
                      <a:r>
                        <a:rPr kumimoji="0" lang="en-US" sz="1600" b="0" i="0" u="none" strike="noStrike" cap="none" normalizeH="0" baseline="0" dirty="0" smtClean="0">
                          <a:ln>
                            <a:noFill/>
                          </a:ln>
                          <a:solidFill>
                            <a:schemeClr val="tx1"/>
                          </a:solidFill>
                          <a:effectLst/>
                          <a:latin typeface="Calibri" pitchFamily="34" charset="0"/>
                          <a:cs typeface="Calibri" pitchFamily="34" charset="0"/>
                        </a:rPr>
                        <a:t>A Randomized Clinical Trial to Evaluate Two Prevention Programs for Maintenance of Shoulder Health and Function After Spinal Cord Injury</a:t>
                      </a:r>
                    </a:p>
                  </a:txBody>
                  <a:tcPr marT="45722" marB="4572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ts val="600"/>
                        </a:spcBef>
                        <a:spcAft>
                          <a:spcPts val="600"/>
                        </a:spcAft>
                        <a:buClr>
                          <a:schemeClr val="accent2"/>
                        </a:buClr>
                        <a:buSzTx/>
                        <a:buFont typeface="Wingdings" pitchFamily="2" charset="2"/>
                        <a:buNone/>
                        <a:tabLst/>
                      </a:pPr>
                      <a:r>
                        <a:rPr lang="en-US" sz="1600" b="1" dirty="0" smtClean="0">
                          <a:solidFill>
                            <a:schemeClr val="tx1"/>
                          </a:solidFill>
                          <a:latin typeface="Calibri" pitchFamily="34" charset="0"/>
                          <a:cs typeface="Calibri" pitchFamily="34" charset="0"/>
                        </a:rPr>
                        <a:t>Rocky Mountain Regional Spinal Injury System (CO)</a:t>
                      </a:r>
                      <a:endParaRPr kumimoji="0" lang="en-US" sz="1600" b="1" i="0" u="none" strike="noStrike" cap="none" normalizeH="0" baseline="0" dirty="0" smtClean="0">
                        <a:ln>
                          <a:noFill/>
                        </a:ln>
                        <a:solidFill>
                          <a:schemeClr val="tx1"/>
                        </a:solidFill>
                        <a:effectLst/>
                        <a:latin typeface="Calibri" pitchFamily="34" charset="0"/>
                        <a:cs typeface="Calibri" pitchFamily="34" charset="0"/>
                      </a:endParaRPr>
                    </a:p>
                  </a:txBody>
                  <a:tcPr marT="45722" marB="4572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ts val="600"/>
                        </a:spcAft>
                        <a:buClr>
                          <a:schemeClr val="accent2"/>
                        </a:buClr>
                        <a:buSzTx/>
                        <a:buFont typeface="Wingdings" pitchFamily="2" charset="2"/>
                        <a:buNone/>
                        <a:tabLst/>
                        <a:defRPr/>
                      </a:pPr>
                      <a:r>
                        <a:rPr kumimoji="0" lang="en-US" sz="1600" b="0" i="0" u="none" strike="noStrike" cap="none" normalizeH="0" baseline="0" dirty="0" smtClean="0">
                          <a:ln>
                            <a:noFill/>
                          </a:ln>
                          <a:solidFill>
                            <a:schemeClr val="tx1"/>
                          </a:solidFill>
                          <a:effectLst/>
                          <a:latin typeface="Calibri" pitchFamily="34" charset="0"/>
                          <a:cs typeface="Calibri" pitchFamily="34" charset="0"/>
                        </a:rPr>
                        <a:t>Reinventing Yourself After SCI: A Site-Specific Randomized Clinical Trial  </a:t>
                      </a:r>
                    </a:p>
                  </a:txBody>
                  <a:tcPr marT="45722" marB="4572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dirty="0" smtClean="0"/>
              <a:t>Site-Specific Projects</a:t>
            </a:r>
            <a:br>
              <a:rPr lang="en-US" dirty="0" smtClean="0"/>
            </a:br>
            <a:r>
              <a:rPr lang="en-US" sz="2100" dirty="0"/>
              <a:t>(in alphabetical order by State)</a:t>
            </a:r>
            <a:endParaRPr lang="en-US" sz="2100" dirty="0" smtClean="0"/>
          </a:p>
        </p:txBody>
      </p:sp>
      <p:graphicFrame>
        <p:nvGraphicFramePr>
          <p:cNvPr id="138359" name="Group 119" descr="Table of site-specific research projects showing the center where the project was taking place and the project title." title="Table of site-specific research projects showing the center where the project was taking place and the project title."/>
          <p:cNvGraphicFramePr>
            <a:graphicFrameLocks noGrp="1"/>
          </p:cNvGraphicFramePr>
          <p:nvPr>
            <p:ph idx="1"/>
            <p:extLst>
              <p:ext uri="{D42A27DB-BD31-4B8C-83A1-F6EECF244321}">
                <p14:modId xmlns:p14="http://schemas.microsoft.com/office/powerpoint/2010/main" val="4269260808"/>
              </p:ext>
            </p:extLst>
          </p:nvPr>
        </p:nvGraphicFramePr>
        <p:xfrm>
          <a:off x="457200" y="1600200"/>
          <a:ext cx="8229600" cy="3916351"/>
        </p:xfrm>
        <a:graphic>
          <a:graphicData uri="http://schemas.openxmlformats.org/drawingml/2006/table">
            <a:tbl>
              <a:tblPr firstRow="1"/>
              <a:tblGrid>
                <a:gridCol w="2075936"/>
                <a:gridCol w="6153664"/>
              </a:tblGrid>
              <a:tr h="46355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800" b="1" i="0" u="none" strike="noStrike" cap="none" normalizeH="0" baseline="0" dirty="0" smtClean="0">
                          <a:ln>
                            <a:noFill/>
                          </a:ln>
                          <a:solidFill>
                            <a:schemeClr val="bg1"/>
                          </a:solidFill>
                          <a:effectLst/>
                          <a:latin typeface="Calibri" pitchFamily="34" charset="0"/>
                          <a:cs typeface="Calibri" pitchFamily="34" charset="0"/>
                        </a:rPr>
                        <a:t>Center</a:t>
                      </a:r>
                    </a:p>
                  </a:txBody>
                  <a:tcPr marL="92264" marR="92264"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F7B"/>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800" b="1" i="0" u="none" strike="noStrike" cap="none" normalizeH="0" baseline="0" dirty="0" smtClean="0">
                          <a:ln>
                            <a:noFill/>
                          </a:ln>
                          <a:solidFill>
                            <a:schemeClr val="bg1"/>
                          </a:solidFill>
                          <a:effectLst/>
                          <a:latin typeface="Calibri" pitchFamily="34" charset="0"/>
                          <a:cs typeface="Calibri" pitchFamily="34" charset="0"/>
                        </a:rPr>
                        <a:t>Project Title</a:t>
                      </a:r>
                    </a:p>
                  </a:txBody>
                  <a:tcPr marL="92264" marR="92264"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F7B"/>
                    </a:solidFill>
                  </a:tcPr>
                </a:tc>
              </a:tr>
              <a:tr h="1097357">
                <a:tc>
                  <a:txBody>
                    <a:bodyPr/>
                    <a:lstStyle/>
                    <a:p>
                      <a:pPr marL="0" marR="0" lvl="0" indent="0" algn="l" defTabSz="914400" rtl="0" eaLnBrk="1" fontAlgn="base" latinLnBrk="0" hangingPunct="1">
                        <a:lnSpc>
                          <a:spcPct val="100000"/>
                        </a:lnSpc>
                        <a:spcBef>
                          <a:spcPts val="600"/>
                        </a:spcBef>
                        <a:spcAft>
                          <a:spcPts val="600"/>
                        </a:spcAft>
                        <a:buClr>
                          <a:schemeClr val="accent2"/>
                        </a:buClr>
                        <a:buSzTx/>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South Florida SCI Model System (FL)</a:t>
                      </a:r>
                    </a:p>
                  </a:txBody>
                  <a:tcPr marL="92264" marR="92264" marT="45729" marB="4572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kumimoji="0" lang="en-US" sz="1600" b="0" i="0" u="none" strike="noStrike" cap="none" normalizeH="0" baseline="0" dirty="0" smtClean="0">
                          <a:ln>
                            <a:noFill/>
                          </a:ln>
                          <a:solidFill>
                            <a:schemeClr val="tx1"/>
                          </a:solidFill>
                          <a:effectLst/>
                          <a:latin typeface="Calibri" pitchFamily="34" charset="0"/>
                          <a:cs typeface="Calibri" pitchFamily="34" charset="0"/>
                        </a:rPr>
                        <a:t>Longitudinal Study of Changes in Shoulder Pathology in the Year After SCI </a:t>
                      </a:r>
                    </a:p>
                    <a:p>
                      <a:pPr marL="0" marR="0" lvl="0" indent="0" algn="l" defTabSz="914400" rtl="0" eaLnBrk="1" fontAlgn="auto" latinLnBrk="0" hangingPunct="1">
                        <a:lnSpc>
                          <a:spcPct val="100000"/>
                        </a:lnSpc>
                        <a:spcBef>
                          <a:spcPts val="600"/>
                        </a:spcBef>
                        <a:spcAft>
                          <a:spcPts val="600"/>
                        </a:spcAft>
                        <a:buClrTx/>
                        <a:buSzTx/>
                        <a:buFontTx/>
                        <a:buNone/>
                        <a:tabLst/>
                        <a:defRPr/>
                      </a:pPr>
                      <a:r>
                        <a:rPr kumimoji="0" lang="en-US" sz="1600" b="0" i="0" u="none" strike="noStrike" cap="none" normalizeH="0" baseline="0" dirty="0" smtClean="0">
                          <a:ln>
                            <a:noFill/>
                          </a:ln>
                          <a:solidFill>
                            <a:schemeClr val="tx1"/>
                          </a:solidFill>
                          <a:effectLst/>
                          <a:latin typeface="Calibri" pitchFamily="34" charset="0"/>
                          <a:cs typeface="Calibri" pitchFamily="34" charset="0"/>
                        </a:rPr>
                        <a:t>Prospective Randomized Control Trial for Shoulder Pathology and Pain in Chronic SCI</a:t>
                      </a:r>
                    </a:p>
                  </a:txBody>
                  <a:tcPr marL="92264" marR="92264"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97568">
                <a:tc>
                  <a:txBody>
                    <a:bodyPr/>
                    <a:lstStyle/>
                    <a:p>
                      <a:pPr marL="0" marR="0" lvl="0" indent="0" algn="l" defTabSz="914400" rtl="0" eaLnBrk="1" fontAlgn="base" latinLnBrk="0" hangingPunct="1">
                        <a:lnSpc>
                          <a:spcPct val="100000"/>
                        </a:lnSpc>
                        <a:spcBef>
                          <a:spcPts val="600"/>
                        </a:spcBef>
                        <a:spcAft>
                          <a:spcPts val="600"/>
                        </a:spcAft>
                        <a:buClr>
                          <a:schemeClr val="accent2"/>
                        </a:buClr>
                        <a:buSzTx/>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Southeastern Regional SCI Model System (GA)</a:t>
                      </a:r>
                    </a:p>
                  </a:txBody>
                  <a:tcPr marL="92264" marR="92264" marT="45729" marB="4572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Bef>
                          <a:spcPts val="600"/>
                        </a:spcBef>
                        <a:spcAft>
                          <a:spcPts val="600"/>
                        </a:spcAft>
                      </a:pPr>
                      <a:r>
                        <a:rPr lang="en-US" sz="1600" kern="1200" dirty="0" smtClean="0">
                          <a:solidFill>
                            <a:schemeClr val="tx1"/>
                          </a:solidFill>
                          <a:latin typeface="Calibri" pitchFamily="34" charset="0"/>
                          <a:ea typeface="+mn-ea"/>
                          <a:cs typeface="Calibri" pitchFamily="34" charset="0"/>
                        </a:rPr>
                        <a:t>Evaluation of an Improved Method to Assess and Follow the Recovery of Motor</a:t>
                      </a:r>
                      <a:r>
                        <a:rPr lang="en-US" sz="1600" kern="1200" baseline="0" dirty="0" smtClean="0">
                          <a:solidFill>
                            <a:schemeClr val="tx1"/>
                          </a:solidFill>
                          <a:latin typeface="Calibri" pitchFamily="34" charset="0"/>
                          <a:ea typeface="+mn-ea"/>
                          <a:cs typeface="Calibri" pitchFamily="34" charset="0"/>
                        </a:rPr>
                        <a:t> </a:t>
                      </a:r>
                      <a:r>
                        <a:rPr lang="en-US" sz="1600" kern="1200" dirty="0" smtClean="0">
                          <a:solidFill>
                            <a:schemeClr val="tx1"/>
                          </a:solidFill>
                          <a:latin typeface="Calibri" pitchFamily="34" charset="0"/>
                          <a:ea typeface="+mn-ea"/>
                          <a:cs typeface="Calibri" pitchFamily="34" charset="0"/>
                        </a:rPr>
                        <a:t>Control in SCI</a:t>
                      </a:r>
                    </a:p>
                    <a:p>
                      <a:pPr>
                        <a:spcBef>
                          <a:spcPts val="600"/>
                        </a:spcBef>
                        <a:spcAft>
                          <a:spcPts val="600"/>
                        </a:spcAft>
                      </a:pPr>
                      <a:r>
                        <a:rPr lang="en-US" sz="1600" kern="1200" dirty="0" smtClean="0">
                          <a:solidFill>
                            <a:schemeClr val="tx1"/>
                          </a:solidFill>
                          <a:latin typeface="Calibri" pitchFamily="34" charset="0"/>
                          <a:ea typeface="+mn-ea"/>
                          <a:cs typeface="Calibri" pitchFamily="34" charset="0"/>
                        </a:rPr>
                        <a:t>A Longitudinal Study of Gainful Employment 10 Years After SCI Onset: Comparisons of</a:t>
                      </a:r>
                      <a:r>
                        <a:rPr lang="en-US" sz="1600" kern="1200" baseline="0" dirty="0" smtClean="0">
                          <a:solidFill>
                            <a:schemeClr val="tx1"/>
                          </a:solidFill>
                          <a:latin typeface="Calibri" pitchFamily="34" charset="0"/>
                          <a:ea typeface="+mn-ea"/>
                          <a:cs typeface="Calibri" pitchFamily="34" charset="0"/>
                        </a:rPr>
                        <a:t> Th</a:t>
                      </a:r>
                      <a:r>
                        <a:rPr lang="en-US" sz="1600" kern="1200" dirty="0" smtClean="0">
                          <a:solidFill>
                            <a:schemeClr val="tx1"/>
                          </a:solidFill>
                          <a:latin typeface="Calibri" pitchFamily="34" charset="0"/>
                          <a:ea typeface="+mn-ea"/>
                          <a:cs typeface="Calibri" pitchFamily="34" charset="0"/>
                        </a:rPr>
                        <a:t>ose Who Do and Do Not Return to the Preinjury Employer</a:t>
                      </a:r>
                      <a:endParaRPr kumimoji="0" lang="en-US" sz="1600" b="0" i="0" u="none" strike="noStrike" cap="none" normalizeH="0" baseline="0" dirty="0" smtClean="0">
                        <a:ln>
                          <a:noFill/>
                        </a:ln>
                        <a:solidFill>
                          <a:schemeClr val="tx1"/>
                        </a:solidFill>
                        <a:effectLst/>
                        <a:latin typeface="Calibri" pitchFamily="34" charset="0"/>
                        <a:cs typeface="Calibri" pitchFamily="34" charset="0"/>
                      </a:endParaRPr>
                    </a:p>
                  </a:txBody>
                  <a:tcPr marL="92264" marR="92264"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0517">
                <a:tc>
                  <a:txBody>
                    <a:bodyPr/>
                    <a:lstStyle/>
                    <a:p>
                      <a:pPr>
                        <a:spcBef>
                          <a:spcPts val="600"/>
                        </a:spcBef>
                        <a:spcAft>
                          <a:spcPts val="600"/>
                        </a:spcAft>
                      </a:pPr>
                      <a:r>
                        <a:rPr lang="en-US" sz="1600" b="1" dirty="0" smtClean="0">
                          <a:solidFill>
                            <a:schemeClr val="tx1"/>
                          </a:solidFill>
                          <a:latin typeface="Calibri" pitchFamily="34" charset="0"/>
                          <a:cs typeface="Calibri" pitchFamily="34" charset="0"/>
                        </a:rPr>
                        <a:t>Midwest</a:t>
                      </a:r>
                      <a:r>
                        <a:rPr lang="en-US" sz="1600" b="1" baseline="0" dirty="0" smtClean="0">
                          <a:solidFill>
                            <a:schemeClr val="tx1"/>
                          </a:solidFill>
                          <a:latin typeface="Calibri" pitchFamily="34" charset="0"/>
                          <a:cs typeface="Calibri" pitchFamily="34" charset="0"/>
                        </a:rPr>
                        <a:t> Regional SCI Care System </a:t>
                      </a:r>
                      <a:r>
                        <a:rPr lang="en-US" sz="1600" b="1" dirty="0" smtClean="0">
                          <a:solidFill>
                            <a:schemeClr val="tx1"/>
                          </a:solidFill>
                          <a:latin typeface="Calibri" pitchFamily="34" charset="0"/>
                          <a:cs typeface="Calibri" pitchFamily="34" charset="0"/>
                        </a:rPr>
                        <a:t>(IL)</a:t>
                      </a:r>
                    </a:p>
                  </a:txBody>
                  <a:tcPr marL="92264" marR="92264"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ts val="600"/>
                        </a:spcAft>
                        <a:buClr>
                          <a:schemeClr val="accent2"/>
                        </a:buClr>
                        <a:buSzTx/>
                        <a:buFont typeface="Wingdings" pitchFamily="2" charset="2"/>
                        <a:buNone/>
                        <a:tabLst/>
                      </a:pPr>
                      <a:r>
                        <a:rPr lang="en-US" sz="1600" kern="1200" dirty="0" smtClean="0">
                          <a:solidFill>
                            <a:schemeClr val="tx1"/>
                          </a:solidFill>
                          <a:latin typeface="Calibri" pitchFamily="34" charset="0"/>
                          <a:ea typeface="+mn-ea"/>
                          <a:cs typeface="Calibri" pitchFamily="34" charset="0"/>
                        </a:rPr>
                        <a:t>Mobility, Activity, and Participation in SCI:</a:t>
                      </a:r>
                      <a:r>
                        <a:rPr lang="en-US" sz="1600" kern="1200" baseline="0" dirty="0" smtClean="0">
                          <a:solidFill>
                            <a:schemeClr val="tx1"/>
                          </a:solidFill>
                          <a:latin typeface="Calibri" pitchFamily="34" charset="0"/>
                          <a:ea typeface="+mn-ea"/>
                          <a:cs typeface="Calibri" pitchFamily="34" charset="0"/>
                        </a:rPr>
                        <a:t> The MAPS Project</a:t>
                      </a:r>
                      <a:endParaRPr kumimoji="0" lang="en-US" sz="1600" b="0" i="0" u="none" strike="noStrike" cap="none" normalizeH="0" baseline="0" dirty="0" smtClean="0">
                        <a:ln>
                          <a:noFill/>
                        </a:ln>
                        <a:solidFill>
                          <a:schemeClr val="tx1"/>
                        </a:solidFill>
                        <a:effectLst/>
                        <a:latin typeface="Calibri" pitchFamily="34" charset="0"/>
                        <a:cs typeface="Calibri" pitchFamily="34" charset="0"/>
                      </a:endParaRPr>
                    </a:p>
                  </a:txBody>
                  <a:tcPr marL="92264" marR="92264"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63" name="Title 4"/>
          <p:cNvSpPr>
            <a:spLocks noGrp="1"/>
          </p:cNvSpPr>
          <p:nvPr>
            <p:ph type="title"/>
          </p:nvPr>
        </p:nvSpPr>
        <p:spPr/>
        <p:txBody>
          <a:bodyPr/>
          <a:lstStyle/>
          <a:p>
            <a:r>
              <a:rPr lang="en-US" dirty="0" smtClean="0"/>
              <a:t>Site-Specific Research Projects</a:t>
            </a:r>
            <a:br>
              <a:rPr lang="en-US" dirty="0" smtClean="0"/>
            </a:br>
            <a:r>
              <a:rPr lang="en-US" sz="2100" dirty="0" smtClean="0"/>
              <a:t>(in alphabetical order by State, </a:t>
            </a:r>
            <a:r>
              <a:rPr lang="en-US" sz="2100" dirty="0"/>
              <a:t>continued)</a:t>
            </a:r>
            <a:endParaRPr lang="en-US" sz="2100" dirty="0" smtClean="0"/>
          </a:p>
        </p:txBody>
      </p:sp>
      <p:graphicFrame>
        <p:nvGraphicFramePr>
          <p:cNvPr id="4" name="Table 3" descr="Table of site-specific research projects showing the center where the project was taking place and the project title." title="Table of site-specific research projects showing the center where the project was taking place and the project title."/>
          <p:cNvGraphicFramePr>
            <a:graphicFrameLocks noGrp="1"/>
          </p:cNvGraphicFramePr>
          <p:nvPr>
            <p:extLst>
              <p:ext uri="{D42A27DB-BD31-4B8C-83A1-F6EECF244321}">
                <p14:modId xmlns:p14="http://schemas.microsoft.com/office/powerpoint/2010/main" val="3092238761"/>
              </p:ext>
            </p:extLst>
          </p:nvPr>
        </p:nvGraphicFramePr>
        <p:xfrm>
          <a:off x="457200" y="1828800"/>
          <a:ext cx="8229600" cy="3582989"/>
        </p:xfrm>
        <a:graphic>
          <a:graphicData uri="http://schemas.openxmlformats.org/drawingml/2006/table">
            <a:tbl>
              <a:tblPr firstRow="1"/>
              <a:tblGrid>
                <a:gridCol w="2095150"/>
                <a:gridCol w="6134450"/>
              </a:tblGrid>
              <a:tr h="41592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800" b="1" i="0" u="none" strike="noStrike" cap="none" normalizeH="0" baseline="0" dirty="0" smtClean="0">
                          <a:ln>
                            <a:noFill/>
                          </a:ln>
                          <a:solidFill>
                            <a:schemeClr val="bg1"/>
                          </a:solidFill>
                          <a:effectLst/>
                          <a:latin typeface="Calibri" pitchFamily="34" charset="0"/>
                          <a:cs typeface="Calibri" pitchFamily="34" charset="0"/>
                        </a:rPr>
                        <a:t>Center</a:t>
                      </a: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F7B"/>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800" b="1" i="0" u="none" strike="noStrike" cap="none" normalizeH="0" baseline="0" dirty="0" smtClean="0">
                          <a:ln>
                            <a:noFill/>
                          </a:ln>
                          <a:solidFill>
                            <a:schemeClr val="bg1"/>
                          </a:solidFill>
                          <a:effectLst/>
                          <a:latin typeface="Calibri" pitchFamily="34" charset="0"/>
                          <a:cs typeface="Calibri" pitchFamily="34" charset="0"/>
                        </a:rPr>
                        <a:t>Project Title</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F7B"/>
                    </a:solidFill>
                  </a:tcPr>
                </a:tc>
              </a:tr>
              <a:tr h="1055688">
                <a:tc>
                  <a:txBody>
                    <a:bodyPr/>
                    <a:lstStyle/>
                    <a:p>
                      <a:pPr marL="0" marR="0" lvl="0" indent="0" algn="l" defTabSz="914400" rtl="0" eaLnBrk="1" fontAlgn="base" latinLnBrk="0" hangingPunct="1">
                        <a:lnSpc>
                          <a:spcPct val="100000"/>
                        </a:lnSpc>
                        <a:spcBef>
                          <a:spcPts val="600"/>
                        </a:spcBef>
                        <a:spcAft>
                          <a:spcPts val="60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Kentucky Regional SCI Model System (KY)</a:t>
                      </a: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cs typeface="Calibri" pitchFamily="34" charset="0"/>
                        </a:rPr>
                        <a:t>Baclofen With </a:t>
                      </a:r>
                      <a:r>
                        <a:rPr kumimoji="0" lang="en-US" sz="1600" b="0" i="0" u="none" strike="noStrike" cap="none" normalizeH="0" baseline="0" dirty="0" err="1" smtClean="0">
                          <a:ln>
                            <a:noFill/>
                          </a:ln>
                          <a:solidFill>
                            <a:schemeClr val="tx1"/>
                          </a:solidFill>
                          <a:effectLst/>
                          <a:latin typeface="Calibri" pitchFamily="34" charset="0"/>
                          <a:cs typeface="Calibri" pitchFamily="34" charset="0"/>
                        </a:rPr>
                        <a:t>Locomotor</a:t>
                      </a:r>
                      <a:r>
                        <a:rPr kumimoji="0" lang="en-US" sz="1600" b="0" i="0" u="none" strike="noStrike" cap="none" normalizeH="0" baseline="0" dirty="0" smtClean="0">
                          <a:ln>
                            <a:noFill/>
                          </a:ln>
                          <a:solidFill>
                            <a:schemeClr val="tx1"/>
                          </a:solidFill>
                          <a:effectLst/>
                          <a:latin typeface="Calibri" pitchFamily="34" charset="0"/>
                          <a:cs typeface="Calibri" pitchFamily="34" charset="0"/>
                        </a:rPr>
                        <a:t> Training: The Effect on Function and Neuroplasticity in Chronic Incomplete SCI</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55688">
                <a:tc>
                  <a:txBody>
                    <a:bodyPr/>
                    <a:lstStyle/>
                    <a:p>
                      <a:pPr marL="0" marR="0" lvl="0" indent="0" algn="l" defTabSz="914400" rtl="0" eaLnBrk="1" fontAlgn="base" latinLnBrk="0" hangingPunct="1">
                        <a:lnSpc>
                          <a:spcPct val="100000"/>
                        </a:lnSpc>
                        <a:spcBef>
                          <a:spcPts val="600"/>
                        </a:spcBef>
                        <a:spcAft>
                          <a:spcPts val="600"/>
                        </a:spcAft>
                        <a:buClrTx/>
                        <a:buSzTx/>
                        <a:buFontTx/>
                        <a:buNone/>
                        <a:tabLst/>
                        <a:defRPr/>
                      </a:pPr>
                      <a:r>
                        <a:rPr kumimoji="0" lang="en-US" sz="1600" b="1" i="0" u="none" strike="noStrike" cap="none" normalizeH="0" baseline="0" dirty="0" smtClean="0">
                          <a:ln>
                            <a:noFill/>
                          </a:ln>
                          <a:solidFill>
                            <a:schemeClr val="tx1"/>
                          </a:solidFill>
                          <a:effectLst/>
                          <a:latin typeface="Calibri" pitchFamily="34" charset="0"/>
                          <a:cs typeface="Calibri" pitchFamily="34" charset="0"/>
                        </a:rPr>
                        <a:t>Spaulding-Harvard SCI Model System (MA)</a:t>
                      </a: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ts val="600"/>
                        </a:spcAft>
                        <a:buClrTx/>
                        <a:buSzTx/>
                        <a:buFontTx/>
                        <a:buNone/>
                        <a:tabLst/>
                        <a:defRPr/>
                      </a:pPr>
                      <a:r>
                        <a:rPr kumimoji="0" lang="en-US" sz="1600" b="0" i="0" u="none" strike="noStrike" cap="none" normalizeH="0" baseline="0" dirty="0" smtClean="0">
                          <a:ln>
                            <a:noFill/>
                          </a:ln>
                          <a:solidFill>
                            <a:schemeClr val="tx1"/>
                          </a:solidFill>
                          <a:effectLst/>
                          <a:latin typeface="Calibri" pitchFamily="34" charset="0"/>
                          <a:cs typeface="Calibri" pitchFamily="34" charset="0"/>
                        </a:rPr>
                        <a:t>Effects of tDCS on Chronic Pain in SCI</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55688">
                <a:tc>
                  <a:txBody>
                    <a:bodyPr/>
                    <a:lstStyle/>
                    <a:p>
                      <a:pPr marL="0" marR="0" lvl="0" indent="0" algn="l" defTabSz="914400" rtl="0" eaLnBrk="1" fontAlgn="base" latinLnBrk="0" hangingPunct="1">
                        <a:lnSpc>
                          <a:spcPct val="100000"/>
                        </a:lnSpc>
                        <a:spcBef>
                          <a:spcPts val="600"/>
                        </a:spcBef>
                        <a:spcAft>
                          <a:spcPts val="60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New England Regional SCI Center Network (MA)</a:t>
                      </a: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ts val="6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cs typeface="Calibri" pitchFamily="34" charset="0"/>
                        </a:rPr>
                        <a:t>My Care My Call</a:t>
                      </a:r>
                    </a:p>
                    <a:p>
                      <a:pPr marL="0" marR="0" lvl="0" indent="0" algn="l" defTabSz="914400" rtl="0" eaLnBrk="1" fontAlgn="base" latinLnBrk="0" hangingPunct="1">
                        <a:lnSpc>
                          <a:spcPct val="100000"/>
                        </a:lnSpc>
                        <a:spcBef>
                          <a:spcPts val="600"/>
                        </a:spcBef>
                        <a:spcAft>
                          <a:spcPts val="6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cs typeface="Calibri" pitchFamily="34" charset="0"/>
                        </a:rPr>
                        <a:t>Missing Links: SCI-CAT Lifespan </a:t>
                      </a:r>
                    </a:p>
                  </a:txBody>
                  <a:tcPr marL="68580" marR="6858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dirty="0" smtClean="0"/>
              <a:t>Site-Specific Research Projects</a:t>
            </a:r>
            <a:br>
              <a:rPr lang="en-US" dirty="0" smtClean="0"/>
            </a:br>
            <a:r>
              <a:rPr lang="en-US" sz="2100" dirty="0" smtClean="0"/>
              <a:t>(in alphabetical order by State, continued 2)</a:t>
            </a:r>
          </a:p>
        </p:txBody>
      </p:sp>
      <p:graphicFrame>
        <p:nvGraphicFramePr>
          <p:cNvPr id="98390" name="Group 86" descr="Table of site-specific research projects showing the center where the project was taking place and the project title." title="Table of site-specific research projects showing the center where the project was taking place and the project title."/>
          <p:cNvGraphicFramePr>
            <a:graphicFrameLocks noGrp="1"/>
          </p:cNvGraphicFramePr>
          <p:nvPr>
            <p:ph idx="1"/>
            <p:extLst>
              <p:ext uri="{D42A27DB-BD31-4B8C-83A1-F6EECF244321}">
                <p14:modId xmlns:p14="http://schemas.microsoft.com/office/powerpoint/2010/main" val="1794724606"/>
              </p:ext>
            </p:extLst>
          </p:nvPr>
        </p:nvGraphicFramePr>
        <p:xfrm>
          <a:off x="457200" y="1600200"/>
          <a:ext cx="8229600" cy="3781820"/>
        </p:xfrm>
        <a:graphic>
          <a:graphicData uri="http://schemas.openxmlformats.org/drawingml/2006/table">
            <a:tbl>
              <a:tblPr firstRow="1"/>
              <a:tblGrid>
                <a:gridCol w="2277837"/>
                <a:gridCol w="5951763"/>
              </a:tblGrid>
              <a:tr h="53333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800" b="1" i="0" u="none" strike="noStrike" cap="none" normalizeH="0" baseline="0" dirty="0" smtClean="0">
                          <a:ln>
                            <a:noFill/>
                          </a:ln>
                          <a:solidFill>
                            <a:schemeClr val="bg1"/>
                          </a:solidFill>
                          <a:effectLst/>
                          <a:latin typeface="Calibri" pitchFamily="34" charset="0"/>
                          <a:cs typeface="Calibri" pitchFamily="34" charset="0"/>
                        </a:rPr>
                        <a:t>Center</a:t>
                      </a: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F7B"/>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800" b="1" i="0" u="none" strike="noStrike" cap="none" normalizeH="0" baseline="0" dirty="0" smtClean="0">
                          <a:ln>
                            <a:noFill/>
                          </a:ln>
                          <a:solidFill>
                            <a:schemeClr val="bg1"/>
                          </a:solidFill>
                          <a:effectLst/>
                          <a:latin typeface="Calibri" pitchFamily="34" charset="0"/>
                          <a:cs typeface="Calibri" pitchFamily="34" charset="0"/>
                        </a:rPr>
                        <a:t>Project Title</a:t>
                      </a:r>
                    </a:p>
                  </a:txBody>
                  <a:tcPr marT="45716" marB="457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F7B"/>
                    </a:solidFill>
                  </a:tcPr>
                </a:tc>
              </a:tr>
              <a:tr h="1177522">
                <a:tc>
                  <a:txBody>
                    <a:bodyPr/>
                    <a:lstStyle/>
                    <a:p>
                      <a:pPr marL="0" marR="0" lvl="0" indent="0" algn="l" defTabSz="914400" rtl="0" eaLnBrk="1" fontAlgn="base" latinLnBrk="0" hangingPunct="1">
                        <a:lnSpc>
                          <a:spcPct val="100000"/>
                        </a:lnSpc>
                        <a:spcBef>
                          <a:spcPts val="600"/>
                        </a:spcBef>
                        <a:spcAft>
                          <a:spcPts val="600"/>
                        </a:spcAft>
                        <a:buClr>
                          <a:schemeClr val="accent2"/>
                        </a:buClr>
                        <a:buSzTx/>
                        <a:buFont typeface="Wingdings" pitchFamily="2" charset="2"/>
                        <a:buNone/>
                        <a:tabLst/>
                        <a:defRPr/>
                      </a:pPr>
                      <a:r>
                        <a:rPr lang="en-US" sz="1600" b="1" dirty="0" smtClean="0">
                          <a:solidFill>
                            <a:schemeClr val="tx1"/>
                          </a:solidFill>
                          <a:latin typeface="Calibri" pitchFamily="34" charset="0"/>
                          <a:cs typeface="Calibri" pitchFamily="34" charset="0"/>
                        </a:rPr>
                        <a:t>University of Michigan SCI Model System</a:t>
                      </a:r>
                      <a:r>
                        <a:rPr lang="en-US" sz="1600" b="1" baseline="0" dirty="0" smtClean="0">
                          <a:solidFill>
                            <a:schemeClr val="tx1"/>
                          </a:solidFill>
                          <a:latin typeface="Calibri" pitchFamily="34" charset="0"/>
                          <a:cs typeface="Calibri" pitchFamily="34" charset="0"/>
                        </a:rPr>
                        <a:t> (MI)</a:t>
                      </a:r>
                      <a:endParaRPr lang="en-US" sz="1600" b="1" dirty="0" smtClean="0">
                        <a:solidFill>
                          <a:schemeClr val="tx1"/>
                        </a:solidFill>
                        <a:latin typeface="Calibri" pitchFamily="34" charset="0"/>
                        <a:cs typeface="Calibri" pitchFamily="34" charset="0"/>
                      </a:endParaRP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lvl="0">
                        <a:spcBef>
                          <a:spcPts val="600"/>
                        </a:spcBef>
                        <a:spcAft>
                          <a:spcPts val="600"/>
                        </a:spcAft>
                      </a:pPr>
                      <a:r>
                        <a:rPr lang="en-US" sz="1600" kern="1200" dirty="0" smtClean="0">
                          <a:solidFill>
                            <a:schemeClr val="tx1"/>
                          </a:solidFill>
                          <a:latin typeface="Calibri" pitchFamily="34" charset="0"/>
                          <a:ea typeface="+mn-ea"/>
                          <a:cs typeface="Calibri" pitchFamily="34" charset="0"/>
                        </a:rPr>
                        <a:t>Bladder and Bowel Complications and Their Impact on Quality-of-Life Outcomes After SCI</a:t>
                      </a:r>
                    </a:p>
                    <a:p>
                      <a:pPr>
                        <a:spcBef>
                          <a:spcPts val="600"/>
                        </a:spcBef>
                        <a:spcAft>
                          <a:spcPts val="600"/>
                        </a:spcAft>
                      </a:pPr>
                      <a:r>
                        <a:rPr lang="en-US" sz="1600" kern="1200" dirty="0" smtClean="0">
                          <a:solidFill>
                            <a:schemeClr val="tx1"/>
                          </a:solidFill>
                          <a:latin typeface="Calibri" pitchFamily="34" charset="0"/>
                          <a:ea typeface="+mn-ea"/>
                          <a:cs typeface="Calibri" pitchFamily="34" charset="0"/>
                        </a:rPr>
                        <a:t>Applying </a:t>
                      </a:r>
                      <a:r>
                        <a:rPr lang="en-US" sz="1600" i="0" kern="1200" dirty="0" smtClean="0">
                          <a:solidFill>
                            <a:schemeClr val="tx1"/>
                          </a:solidFill>
                          <a:latin typeface="Calibri" pitchFamily="34" charset="0"/>
                          <a:ea typeface="+mn-ea"/>
                          <a:cs typeface="Calibri" pitchFamily="34" charset="0"/>
                        </a:rPr>
                        <a:t>Health Mechanics </a:t>
                      </a:r>
                      <a:r>
                        <a:rPr lang="en-US" sz="1600" kern="1200" dirty="0" smtClean="0">
                          <a:solidFill>
                            <a:schemeClr val="tx1"/>
                          </a:solidFill>
                          <a:latin typeface="Calibri" pitchFamily="34" charset="0"/>
                          <a:ea typeface="+mn-ea"/>
                          <a:cs typeface="Calibri" pitchFamily="34" charset="0"/>
                        </a:rPr>
                        <a:t>to Enhance Bowel and Bladder Health for Persons With SCI</a:t>
                      </a:r>
                    </a:p>
                  </a:txBody>
                  <a:tcPr marT="45716" marB="457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1986">
                <a:tc>
                  <a:txBody>
                    <a:bodyPr/>
                    <a:lstStyle/>
                    <a:p>
                      <a:pPr marL="0" marR="0" lvl="0" indent="0" algn="l" defTabSz="914400" rtl="0" eaLnBrk="1" fontAlgn="base" latinLnBrk="0" hangingPunct="1">
                        <a:lnSpc>
                          <a:spcPct val="100000"/>
                        </a:lnSpc>
                        <a:spcBef>
                          <a:spcPts val="600"/>
                        </a:spcBef>
                        <a:spcAft>
                          <a:spcPts val="600"/>
                        </a:spcAft>
                        <a:buClr>
                          <a:schemeClr val="accent2"/>
                        </a:buClr>
                        <a:buSzTx/>
                        <a:buFont typeface="Wingdings" pitchFamily="2" charset="2"/>
                        <a:buNone/>
                        <a:tabLst/>
                        <a:defRPr/>
                      </a:pPr>
                      <a:r>
                        <a:rPr lang="en-US" sz="1600" b="1" dirty="0" smtClean="0">
                          <a:solidFill>
                            <a:schemeClr val="tx1"/>
                          </a:solidFill>
                          <a:latin typeface="Calibri" pitchFamily="34" charset="0"/>
                          <a:cs typeface="Calibri" pitchFamily="34" charset="0"/>
                        </a:rPr>
                        <a:t>Northern New Jersey SCI Model System (NJ)</a:t>
                      </a: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ts val="600"/>
                        </a:spcAft>
                        <a:buClr>
                          <a:schemeClr val="accent2"/>
                        </a:buClr>
                        <a:buSzTx/>
                        <a:buFont typeface="Wingdings" pitchFamily="2" charset="2"/>
                        <a:buNone/>
                        <a:tabLst/>
                        <a:defRPr/>
                      </a:pPr>
                      <a:r>
                        <a:rPr kumimoji="0" lang="en-US" sz="1600" b="0" i="0" u="none" strike="noStrike" cap="none" normalizeH="0" baseline="0" dirty="0" smtClean="0">
                          <a:ln>
                            <a:noFill/>
                          </a:ln>
                          <a:solidFill>
                            <a:schemeClr val="tx1"/>
                          </a:solidFill>
                          <a:effectLst/>
                          <a:latin typeface="Calibri" pitchFamily="34" charset="0"/>
                          <a:cs typeface="Calibri" pitchFamily="34" charset="0"/>
                        </a:rPr>
                        <a:t>Restoring Lost Functions After SCI: Combination Therapy With </a:t>
                      </a:r>
                      <a:r>
                        <a:rPr kumimoji="0" lang="en-US" sz="1600" b="0" i="0" u="none" strike="noStrike" cap="none" normalizeH="0" baseline="0" dirty="0" err="1" smtClean="0">
                          <a:ln>
                            <a:noFill/>
                          </a:ln>
                          <a:solidFill>
                            <a:schemeClr val="tx1"/>
                          </a:solidFill>
                          <a:effectLst/>
                          <a:latin typeface="Calibri" pitchFamily="34" charset="0"/>
                          <a:cs typeface="Calibri" pitchFamily="34" charset="0"/>
                        </a:rPr>
                        <a:t>Dalfampridine</a:t>
                      </a:r>
                      <a:r>
                        <a:rPr kumimoji="0" lang="en-US" sz="1600" b="0" i="0" u="none" strike="noStrike" cap="none" normalizeH="0" baseline="0" dirty="0" smtClean="0">
                          <a:ln>
                            <a:noFill/>
                          </a:ln>
                          <a:solidFill>
                            <a:schemeClr val="tx1"/>
                          </a:solidFill>
                          <a:effectLst/>
                          <a:latin typeface="Calibri" pitchFamily="34" charset="0"/>
                          <a:cs typeface="Calibri" pitchFamily="34" charset="0"/>
                        </a:rPr>
                        <a:t> and </a:t>
                      </a:r>
                      <a:r>
                        <a:rPr kumimoji="0" lang="en-US" sz="1600" b="0" i="0" u="none" strike="noStrike" cap="none" normalizeH="0" baseline="0" dirty="0" err="1" smtClean="0">
                          <a:ln>
                            <a:noFill/>
                          </a:ln>
                          <a:solidFill>
                            <a:schemeClr val="tx1"/>
                          </a:solidFill>
                          <a:effectLst/>
                          <a:latin typeface="Calibri" pitchFamily="34" charset="0"/>
                          <a:cs typeface="Calibri" pitchFamily="34" charset="0"/>
                        </a:rPr>
                        <a:t>Locomotor</a:t>
                      </a:r>
                      <a:r>
                        <a:rPr kumimoji="0" lang="en-US" sz="1600" b="0" i="0" u="none" strike="noStrike" cap="none" normalizeH="0" baseline="0" dirty="0" smtClean="0">
                          <a:ln>
                            <a:noFill/>
                          </a:ln>
                          <a:solidFill>
                            <a:schemeClr val="tx1"/>
                          </a:solidFill>
                          <a:effectLst/>
                          <a:latin typeface="Calibri" pitchFamily="34" charset="0"/>
                          <a:cs typeface="Calibri" pitchFamily="34" charset="0"/>
                        </a:rPr>
                        <a:t> Training in Persons With Chronic, Motor Incomplete SCI</a:t>
                      </a:r>
                    </a:p>
                  </a:txBody>
                  <a:tcPr marT="45716" marB="457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7312">
                <a:tc>
                  <a:txBody>
                    <a:bodyPr/>
                    <a:lstStyle/>
                    <a:p>
                      <a:pPr marL="0" marR="0" lvl="0" indent="0" algn="l" defTabSz="914400" rtl="0" eaLnBrk="1" fontAlgn="base" latinLnBrk="0" hangingPunct="1">
                        <a:lnSpc>
                          <a:spcPct val="100000"/>
                        </a:lnSpc>
                        <a:spcBef>
                          <a:spcPts val="600"/>
                        </a:spcBef>
                        <a:spcAft>
                          <a:spcPts val="600"/>
                        </a:spcAft>
                        <a:buClr>
                          <a:schemeClr val="accent2"/>
                        </a:buClr>
                        <a:buSzTx/>
                        <a:buFont typeface="Wingdings" pitchFamily="2" charset="2"/>
                        <a:buNone/>
                        <a:tabLst/>
                        <a:defRPr/>
                      </a:pPr>
                      <a:r>
                        <a:rPr kumimoji="0" lang="en-US" sz="1600" b="1" i="0" u="none" strike="noStrike" cap="none" normalizeH="0" baseline="0" dirty="0" smtClean="0">
                          <a:ln>
                            <a:noFill/>
                          </a:ln>
                          <a:solidFill>
                            <a:schemeClr val="tx1"/>
                          </a:solidFill>
                          <a:effectLst/>
                          <a:latin typeface="Calibri" pitchFamily="34" charset="0"/>
                          <a:cs typeface="Calibri" pitchFamily="34" charset="0"/>
                        </a:rPr>
                        <a:t>Regional SCI Center of the Delaware Valley (PA)</a:t>
                      </a:r>
                    </a:p>
                  </a:txBody>
                  <a:tcPr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ts val="600"/>
                        </a:spcAft>
                        <a:buClr>
                          <a:schemeClr val="accent2"/>
                        </a:buClr>
                        <a:buSzTx/>
                        <a:buFont typeface="Wingdings" pitchFamily="2" charset="2"/>
                        <a:buNone/>
                        <a:tabLst/>
                        <a:defRPr/>
                      </a:pPr>
                      <a:r>
                        <a:rPr kumimoji="0" lang="en-US" sz="1600" b="0" i="0" u="none" strike="noStrike" cap="none" normalizeH="0" baseline="0" dirty="0" err="1" smtClean="0">
                          <a:ln>
                            <a:noFill/>
                          </a:ln>
                          <a:solidFill>
                            <a:schemeClr val="tx1"/>
                          </a:solidFill>
                          <a:effectLst/>
                          <a:latin typeface="Calibri" pitchFamily="34" charset="0"/>
                          <a:cs typeface="Calibri" pitchFamily="34" charset="0"/>
                        </a:rPr>
                        <a:t>Zoledronic</a:t>
                      </a:r>
                      <a:r>
                        <a:rPr kumimoji="0" lang="en-US" sz="1600" b="0" i="0" u="none" strike="noStrike" cap="none" normalizeH="0" baseline="0" dirty="0" smtClean="0">
                          <a:ln>
                            <a:noFill/>
                          </a:ln>
                          <a:solidFill>
                            <a:schemeClr val="tx1"/>
                          </a:solidFill>
                          <a:effectLst/>
                          <a:latin typeface="Calibri" pitchFamily="34" charset="0"/>
                          <a:cs typeface="Calibri" pitchFamily="34" charset="0"/>
                        </a:rPr>
                        <a:t> Acid to Prevent Bone Loss After Acute SCI</a:t>
                      </a:r>
                    </a:p>
                  </a:txBody>
                  <a:tcPr marT="45716" marB="457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smtClean="0"/>
              <a:t>Definition of Traumatic </a:t>
            </a:r>
            <a:br>
              <a:rPr lang="en-US" dirty="0" smtClean="0"/>
            </a:br>
            <a:r>
              <a:rPr lang="en-US" dirty="0" smtClean="0"/>
              <a:t>Spinal Cord Injury (SCI)</a:t>
            </a:r>
          </a:p>
        </p:txBody>
      </p:sp>
      <p:sp>
        <p:nvSpPr>
          <p:cNvPr id="6147" name="Rectangle 3"/>
          <p:cNvSpPr>
            <a:spLocks noGrp="1" noChangeArrowheads="1"/>
          </p:cNvSpPr>
          <p:nvPr>
            <p:ph idx="1"/>
          </p:nvPr>
        </p:nvSpPr>
        <p:spPr/>
        <p:txBody>
          <a:bodyPr/>
          <a:lstStyle/>
          <a:p>
            <a:r>
              <a:rPr lang="en-US" dirty="0" smtClean="0"/>
              <a:t>For the purposes of the SCIMS program, a case of SCI is defined as the occurrence of an acute traumatic lesion of neural elements in the spinal canal (spinal cord and </a:t>
            </a:r>
            <a:r>
              <a:rPr lang="en-US" dirty="0" err="1" smtClean="0"/>
              <a:t>cauda</a:t>
            </a:r>
            <a:r>
              <a:rPr lang="en-US" dirty="0" smtClean="0"/>
              <a:t> </a:t>
            </a:r>
            <a:r>
              <a:rPr lang="en-US" dirty="0" err="1" smtClean="0"/>
              <a:t>equina</a:t>
            </a:r>
            <a:r>
              <a:rPr lang="en-US" dirty="0" smtClean="0"/>
              <a:t>), resulting in temporary or permanent sensory and/or motor deficit. </a:t>
            </a:r>
          </a:p>
          <a:p>
            <a:r>
              <a:rPr lang="en-US" dirty="0" smtClean="0"/>
              <a:t>The clinical definition of SCI excludes intervertebral disc disease, vertebral injuries in the absence of SCI, nerve root avulsions and injuries to nerve roots and peripheral nerves outside the spinal canal, cancer, spinal cord vascular disease, and other </a:t>
            </a:r>
            <a:r>
              <a:rPr lang="en-US" dirty="0" err="1" smtClean="0"/>
              <a:t>nontraumatic</a:t>
            </a:r>
            <a:r>
              <a:rPr lang="en-US" dirty="0" smtClean="0"/>
              <a:t> spinal cord diseases.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dirty="0" smtClean="0"/>
              <a:t>Site-Specific Research Projects</a:t>
            </a:r>
            <a:br>
              <a:rPr lang="en-US" dirty="0" smtClean="0"/>
            </a:br>
            <a:r>
              <a:rPr lang="en-US" sz="2100" dirty="0" smtClean="0"/>
              <a:t>(in alphabetical order by State, continued 3)</a:t>
            </a:r>
          </a:p>
        </p:txBody>
      </p:sp>
      <p:graphicFrame>
        <p:nvGraphicFramePr>
          <p:cNvPr id="98390" name="Group 86" descr="Table of site-specific research projects showing the center where the project was taking place and the project title." title="Table of site-specific research projects showing the center where the project was taking place and the project title."/>
          <p:cNvGraphicFramePr>
            <a:graphicFrameLocks noGrp="1"/>
          </p:cNvGraphicFramePr>
          <p:nvPr>
            <p:ph idx="1"/>
            <p:extLst>
              <p:ext uri="{D42A27DB-BD31-4B8C-83A1-F6EECF244321}">
                <p14:modId xmlns:p14="http://schemas.microsoft.com/office/powerpoint/2010/main" val="152560"/>
              </p:ext>
            </p:extLst>
          </p:nvPr>
        </p:nvGraphicFramePr>
        <p:xfrm>
          <a:off x="457200" y="1600200"/>
          <a:ext cx="8229600" cy="2590800"/>
        </p:xfrm>
        <a:graphic>
          <a:graphicData uri="http://schemas.openxmlformats.org/drawingml/2006/table">
            <a:tbl>
              <a:tblPr firstRow="1"/>
              <a:tblGrid>
                <a:gridCol w="2277837"/>
                <a:gridCol w="5951763"/>
              </a:tblGrid>
              <a:tr h="5334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800" b="1" i="0" u="none" strike="noStrike" cap="none" normalizeH="0" baseline="0" dirty="0" smtClean="0">
                          <a:ln>
                            <a:noFill/>
                          </a:ln>
                          <a:solidFill>
                            <a:schemeClr val="bg1"/>
                          </a:solidFill>
                          <a:effectLst/>
                          <a:latin typeface="Calibri" pitchFamily="34" charset="0"/>
                          <a:cs typeface="Calibri" pitchFamily="34" charset="0"/>
                        </a:rPr>
                        <a:t>Center</a:t>
                      </a:r>
                    </a:p>
                  </a:txBody>
                  <a:tcPr marT="45722" marB="4572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F7B"/>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800" b="1" i="0" u="none" strike="noStrike" cap="none" normalizeH="0" baseline="0" dirty="0" smtClean="0">
                          <a:ln>
                            <a:noFill/>
                          </a:ln>
                          <a:solidFill>
                            <a:schemeClr val="bg1"/>
                          </a:solidFill>
                          <a:effectLst/>
                          <a:latin typeface="Calibri" pitchFamily="34" charset="0"/>
                          <a:cs typeface="Calibri" pitchFamily="34" charset="0"/>
                        </a:rPr>
                        <a:t>Project Title</a:t>
                      </a:r>
                    </a:p>
                  </a:txBody>
                  <a:tcPr marT="45722" marB="4572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F7B"/>
                    </a:solidFill>
                  </a:tcPr>
                </a:tc>
              </a:tr>
              <a:tr h="995542">
                <a:tc>
                  <a:txBody>
                    <a:bodyPr/>
                    <a:lstStyle/>
                    <a:p>
                      <a:pPr>
                        <a:spcBef>
                          <a:spcPts val="600"/>
                        </a:spcBef>
                        <a:spcAft>
                          <a:spcPts val="600"/>
                        </a:spcAft>
                      </a:pPr>
                      <a:r>
                        <a:rPr lang="en-US" sz="1600" b="1" kern="1200" dirty="0" smtClean="0">
                          <a:solidFill>
                            <a:schemeClr val="tx1"/>
                          </a:solidFill>
                          <a:effectLst/>
                          <a:latin typeface="Calibri" pitchFamily="34" charset="0"/>
                          <a:ea typeface="+mn-ea"/>
                          <a:cs typeface="Calibri" pitchFamily="34" charset="0"/>
                        </a:rPr>
                        <a:t>University</a:t>
                      </a:r>
                      <a:r>
                        <a:rPr lang="en-US" sz="1600" b="1" kern="1200" baseline="0" dirty="0" smtClean="0">
                          <a:solidFill>
                            <a:schemeClr val="tx1"/>
                          </a:solidFill>
                          <a:effectLst/>
                          <a:latin typeface="Calibri" pitchFamily="34" charset="0"/>
                          <a:ea typeface="+mn-ea"/>
                          <a:cs typeface="Calibri" pitchFamily="34" charset="0"/>
                        </a:rPr>
                        <a:t> of Pittsburgh Model Center on </a:t>
                      </a:r>
                      <a:r>
                        <a:rPr lang="en-US" sz="1600" b="1" kern="1200" dirty="0" smtClean="0">
                          <a:solidFill>
                            <a:schemeClr val="tx1"/>
                          </a:solidFill>
                          <a:effectLst/>
                          <a:latin typeface="Calibri" pitchFamily="34" charset="0"/>
                          <a:ea typeface="+mn-ea"/>
                          <a:cs typeface="Calibri" pitchFamily="34" charset="0"/>
                        </a:rPr>
                        <a:t>SCI (PA)</a:t>
                      </a:r>
                      <a:endParaRPr lang="en-US" sz="1600" b="1" dirty="0" smtClean="0">
                        <a:solidFill>
                          <a:schemeClr val="tx1"/>
                        </a:solidFill>
                        <a:latin typeface="Calibri" pitchFamily="34" charset="0"/>
                        <a:cs typeface="Calibri" pitchFamily="34" charset="0"/>
                      </a:endParaRPr>
                    </a:p>
                  </a:txBody>
                  <a:tcPr marT="45722" marB="4572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ts val="600"/>
                        </a:spcAft>
                        <a:buClr>
                          <a:schemeClr val="accent2"/>
                        </a:buClr>
                        <a:buSzTx/>
                        <a:buFont typeface="Wingdings" pitchFamily="2" charset="2"/>
                        <a:buNone/>
                        <a:tabLst/>
                      </a:pPr>
                      <a:r>
                        <a:rPr lang="en-US" sz="1600" kern="1200" dirty="0" smtClean="0">
                          <a:solidFill>
                            <a:schemeClr val="tx1"/>
                          </a:solidFill>
                          <a:effectLst/>
                          <a:latin typeface="Calibri" pitchFamily="34" charset="0"/>
                          <a:ea typeface="+mn-ea"/>
                          <a:cs typeface="Calibri" pitchFamily="34" charset="0"/>
                        </a:rPr>
                        <a:t>Investigation of Independent Transfers and Injury Prevention Among Individuals</a:t>
                      </a:r>
                      <a:r>
                        <a:rPr lang="en-US" sz="1600" kern="1200" baseline="0" dirty="0" smtClean="0">
                          <a:solidFill>
                            <a:schemeClr val="tx1"/>
                          </a:solidFill>
                          <a:effectLst/>
                          <a:latin typeface="Calibri" pitchFamily="34" charset="0"/>
                          <a:ea typeface="+mn-ea"/>
                          <a:cs typeface="Calibri" pitchFamily="34" charset="0"/>
                        </a:rPr>
                        <a:t> </a:t>
                      </a:r>
                      <a:r>
                        <a:rPr lang="en-US" sz="1600" kern="1200" dirty="0" smtClean="0">
                          <a:solidFill>
                            <a:schemeClr val="tx1"/>
                          </a:solidFill>
                          <a:effectLst/>
                          <a:latin typeface="Calibri" pitchFamily="34" charset="0"/>
                          <a:ea typeface="+mn-ea"/>
                          <a:cs typeface="Calibri" pitchFamily="34" charset="0"/>
                        </a:rPr>
                        <a:t>With SCI</a:t>
                      </a:r>
                      <a:endParaRPr kumimoji="0" lang="en-US" sz="1600" b="0" i="0" u="none" strike="noStrike" cap="none" normalizeH="0" baseline="0" dirty="0" smtClean="0">
                        <a:ln>
                          <a:noFill/>
                        </a:ln>
                        <a:solidFill>
                          <a:schemeClr val="tx1"/>
                        </a:solidFill>
                        <a:effectLst/>
                        <a:latin typeface="Calibri" pitchFamily="34" charset="0"/>
                        <a:cs typeface="Calibri" pitchFamily="34" charset="0"/>
                      </a:endParaRPr>
                    </a:p>
                  </a:txBody>
                  <a:tcPr marT="45722" marB="4572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1858">
                <a:tc>
                  <a:txBody>
                    <a:bodyPr/>
                    <a:lstStyle/>
                    <a:p>
                      <a:pPr>
                        <a:spcBef>
                          <a:spcPts val="600"/>
                        </a:spcBef>
                        <a:spcAft>
                          <a:spcPts val="600"/>
                        </a:spcAft>
                      </a:pPr>
                      <a:r>
                        <a:rPr lang="en-US" sz="1600" b="1" dirty="0" smtClean="0">
                          <a:solidFill>
                            <a:schemeClr val="tx1"/>
                          </a:solidFill>
                          <a:latin typeface="Calibri" pitchFamily="34" charset="0"/>
                          <a:cs typeface="Calibri" pitchFamily="34" charset="0"/>
                        </a:rPr>
                        <a:t>Northwest</a:t>
                      </a:r>
                      <a:r>
                        <a:rPr lang="en-US" sz="1600" b="1" baseline="0" dirty="0" smtClean="0">
                          <a:solidFill>
                            <a:schemeClr val="tx1"/>
                          </a:solidFill>
                          <a:latin typeface="Calibri" pitchFamily="34" charset="0"/>
                          <a:cs typeface="Calibri" pitchFamily="34" charset="0"/>
                        </a:rPr>
                        <a:t> </a:t>
                      </a:r>
                      <a:r>
                        <a:rPr lang="en-US" sz="1600" b="1" dirty="0" smtClean="0">
                          <a:solidFill>
                            <a:schemeClr val="tx1"/>
                          </a:solidFill>
                          <a:latin typeface="Calibri" pitchFamily="34" charset="0"/>
                          <a:cs typeface="Calibri" pitchFamily="34" charset="0"/>
                        </a:rPr>
                        <a:t>Regional</a:t>
                      </a:r>
                      <a:r>
                        <a:rPr lang="en-US" sz="1600" b="1" baseline="0" dirty="0" smtClean="0">
                          <a:solidFill>
                            <a:schemeClr val="tx1"/>
                          </a:solidFill>
                          <a:latin typeface="Calibri" pitchFamily="34" charset="0"/>
                          <a:cs typeface="Calibri" pitchFamily="34" charset="0"/>
                        </a:rPr>
                        <a:t> S</a:t>
                      </a:r>
                      <a:r>
                        <a:rPr lang="en-US" sz="1600" b="1" dirty="0" smtClean="0">
                          <a:solidFill>
                            <a:schemeClr val="tx1"/>
                          </a:solidFill>
                          <a:latin typeface="Calibri" pitchFamily="34" charset="0"/>
                          <a:cs typeface="Calibri" pitchFamily="34" charset="0"/>
                        </a:rPr>
                        <a:t>CI System (WA)</a:t>
                      </a:r>
                    </a:p>
                  </a:txBody>
                  <a:tcPr marT="45722" marB="4572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ts val="600"/>
                        </a:spcAft>
                        <a:buClr>
                          <a:schemeClr val="accent2"/>
                        </a:buClr>
                        <a:buSzTx/>
                        <a:buFont typeface="Wingdings" pitchFamily="2" charset="2"/>
                        <a:buNone/>
                        <a:tabLst/>
                      </a:pPr>
                      <a:r>
                        <a:rPr kumimoji="0" lang="en-US" sz="1600" b="0" i="0" u="none" strike="noStrike" cap="none" normalizeH="0" baseline="0" dirty="0" smtClean="0">
                          <a:ln>
                            <a:noFill/>
                          </a:ln>
                          <a:solidFill>
                            <a:schemeClr val="tx1"/>
                          </a:solidFill>
                          <a:effectLst/>
                          <a:latin typeface="Calibri" pitchFamily="34" charset="0"/>
                          <a:cs typeface="Calibri" pitchFamily="34" charset="0"/>
                        </a:rPr>
                        <a:t>SCI CARE: Efficacy of Collaborative Care Versus Usual Care for Improving Quality of Life in Outpatient Spinal Cord Injury Rehabilitation: A Patient-Centered Approach</a:t>
                      </a:r>
                    </a:p>
                  </a:txBody>
                  <a:tcPr marT="45722" marB="4572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dirty="0" smtClean="0"/>
              <a:t>Module Projects</a:t>
            </a:r>
            <a:br>
              <a:rPr lang="en-US" dirty="0" smtClean="0"/>
            </a:br>
            <a:r>
              <a:rPr lang="en-US" sz="2100" dirty="0" smtClean="0"/>
              <a:t>(in alphabetical order by State of lead center)</a:t>
            </a:r>
          </a:p>
        </p:txBody>
      </p:sp>
      <p:graphicFrame>
        <p:nvGraphicFramePr>
          <p:cNvPr id="137404" name="Group 188" descr="Table of module projects showing the project title and the collaborating center." title="Table of module projects showing the project title and the collaborating center."/>
          <p:cNvGraphicFramePr>
            <a:graphicFrameLocks noGrp="1"/>
          </p:cNvGraphicFramePr>
          <p:nvPr>
            <p:ph idx="1"/>
            <p:extLst>
              <p:ext uri="{D42A27DB-BD31-4B8C-83A1-F6EECF244321}">
                <p14:modId xmlns:p14="http://schemas.microsoft.com/office/powerpoint/2010/main" val="1639597608"/>
              </p:ext>
            </p:extLst>
          </p:nvPr>
        </p:nvGraphicFramePr>
        <p:xfrm>
          <a:off x="457200" y="1600200"/>
          <a:ext cx="8229600" cy="4217307"/>
        </p:xfrm>
        <a:graphic>
          <a:graphicData uri="http://schemas.openxmlformats.org/drawingml/2006/table">
            <a:tbl>
              <a:tblPr firstRow="1"/>
              <a:tblGrid>
                <a:gridCol w="3380013"/>
                <a:gridCol w="4849587"/>
              </a:tblGrid>
              <a:tr h="644699">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800" b="1" i="0" u="none" strike="noStrike" cap="none" normalizeH="0" baseline="0" dirty="0" smtClean="0">
                          <a:ln>
                            <a:noFill/>
                          </a:ln>
                          <a:solidFill>
                            <a:schemeClr val="bg1"/>
                          </a:solidFill>
                          <a:effectLst/>
                          <a:latin typeface="Calibri" pitchFamily="34" charset="0"/>
                          <a:cs typeface="Calibri" pitchFamily="34" charset="0"/>
                        </a:rPr>
                        <a:t>Module Project Title</a:t>
                      </a:r>
                    </a:p>
                  </a:txBody>
                  <a:tcPr marT="45733" marB="4573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F7B"/>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800" b="1" i="0" u="none" strike="noStrike" cap="none" normalizeH="0" baseline="0" dirty="0" smtClean="0">
                          <a:ln>
                            <a:noFill/>
                          </a:ln>
                          <a:solidFill>
                            <a:schemeClr val="bg1"/>
                          </a:solidFill>
                          <a:effectLst/>
                          <a:latin typeface="Calibri" pitchFamily="34" charset="0"/>
                          <a:cs typeface="Calibri" pitchFamily="34" charset="0"/>
                        </a:rPr>
                        <a:t>Collaborating Centers</a:t>
                      </a:r>
                    </a:p>
                  </a:txBody>
                  <a:tcPr marT="45733" marB="4573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F7B"/>
                    </a:solidFill>
                  </a:tcPr>
                </a:tc>
              </a:tr>
              <a:tr h="945067">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Pregnancy, Labor, Delivery, and Post-Partum Outcomes of Women With and Without SCI: An Observational Study</a:t>
                      </a:r>
                    </a:p>
                  </a:txBody>
                  <a:tcPr marT="45733" marB="4573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1600" b="0" i="1" u="none" strike="noStrike" cap="none" normalizeH="0" baseline="0" dirty="0" smtClean="0">
                          <a:ln>
                            <a:noFill/>
                          </a:ln>
                          <a:solidFill>
                            <a:schemeClr val="tx1"/>
                          </a:solidFill>
                          <a:effectLst/>
                          <a:latin typeface="Calibri" pitchFamily="34" charset="0"/>
                          <a:cs typeface="Calibri" pitchFamily="34" charset="0"/>
                        </a:rPr>
                        <a:t>UAB-SCIMS (lead) (AL), </a:t>
                      </a:r>
                      <a:r>
                        <a:rPr kumimoji="0" lang="en-US" sz="1600" b="0" i="0" u="none" strike="noStrike" cap="none" normalizeH="0" baseline="0" dirty="0" smtClean="0">
                          <a:ln>
                            <a:noFill/>
                          </a:ln>
                          <a:solidFill>
                            <a:schemeClr val="tx1"/>
                          </a:solidFill>
                          <a:effectLst/>
                          <a:latin typeface="Calibri" pitchFamily="34" charset="0"/>
                          <a:cs typeface="Calibri" pitchFamily="34" charset="0"/>
                        </a:rPr>
                        <a:t>Southern California SCIMS (CA), </a:t>
                      </a:r>
                      <a:r>
                        <a:rPr lang="en-US" sz="1600" b="0" kern="1200" dirty="0" smtClean="0">
                          <a:solidFill>
                            <a:schemeClr val="tx1"/>
                          </a:solidFill>
                          <a:effectLst/>
                          <a:latin typeface="Calibri" pitchFamily="34" charset="0"/>
                          <a:ea typeface="+mn-ea"/>
                          <a:cs typeface="Calibri" pitchFamily="34" charset="0"/>
                        </a:rPr>
                        <a:t>Kentucky Regional</a:t>
                      </a:r>
                      <a:r>
                        <a:rPr lang="en-US" sz="1600" b="0" kern="1200" baseline="0" dirty="0" smtClean="0">
                          <a:solidFill>
                            <a:schemeClr val="tx1"/>
                          </a:solidFill>
                          <a:effectLst/>
                          <a:latin typeface="Calibri" pitchFamily="34" charset="0"/>
                          <a:ea typeface="+mn-ea"/>
                          <a:cs typeface="Calibri" pitchFamily="34" charset="0"/>
                        </a:rPr>
                        <a:t> </a:t>
                      </a:r>
                      <a:r>
                        <a:rPr lang="en-US" sz="1600" b="0" kern="1200" dirty="0" smtClean="0">
                          <a:solidFill>
                            <a:schemeClr val="tx1"/>
                          </a:solidFill>
                          <a:effectLst/>
                          <a:latin typeface="Calibri" pitchFamily="34" charset="0"/>
                          <a:ea typeface="+mn-ea"/>
                          <a:cs typeface="Calibri" pitchFamily="34" charset="0"/>
                        </a:rPr>
                        <a:t>SCIMS (KY), and </a:t>
                      </a:r>
                      <a:r>
                        <a:rPr lang="en-US" sz="1600" b="0" kern="1200" dirty="0" smtClean="0">
                          <a:solidFill>
                            <a:schemeClr val="tx1"/>
                          </a:solidFill>
                          <a:latin typeface="Calibri" pitchFamily="34" charset="0"/>
                          <a:ea typeface="+mn-ea"/>
                          <a:cs typeface="Calibri" pitchFamily="34" charset="0"/>
                        </a:rPr>
                        <a:t>University of Michigan SCIMS</a:t>
                      </a:r>
                      <a:r>
                        <a:rPr lang="en-US" sz="1600" b="0" kern="1200" baseline="0" dirty="0" smtClean="0">
                          <a:solidFill>
                            <a:schemeClr val="tx1"/>
                          </a:solidFill>
                          <a:latin typeface="Calibri" pitchFamily="34" charset="0"/>
                          <a:ea typeface="+mn-ea"/>
                          <a:cs typeface="Calibri" pitchFamily="34" charset="0"/>
                        </a:rPr>
                        <a:t> (MI)</a:t>
                      </a:r>
                      <a:endParaRPr kumimoji="0" lang="en-US" sz="1600" b="0" i="0" u="none" strike="noStrike" cap="none" normalizeH="0" baseline="0" dirty="0" smtClean="0">
                        <a:ln>
                          <a:noFill/>
                        </a:ln>
                        <a:solidFill>
                          <a:schemeClr val="tx1"/>
                        </a:solidFill>
                        <a:effectLst/>
                        <a:latin typeface="Calibri" pitchFamily="34" charset="0"/>
                        <a:cs typeface="Calibri" pitchFamily="34" charset="0"/>
                      </a:endParaRPr>
                    </a:p>
                  </a:txBody>
                  <a:tcPr marT="45733" marB="4573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95116">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Wearable Technology for </a:t>
                      </a:r>
                      <a:r>
                        <a:rPr kumimoji="0" lang="en-US" sz="1600" b="1" i="0" u="none" strike="noStrike" cap="none" normalizeH="0" baseline="0" dirty="0" err="1" smtClean="0">
                          <a:ln>
                            <a:noFill/>
                          </a:ln>
                          <a:solidFill>
                            <a:schemeClr val="tx1"/>
                          </a:solidFill>
                          <a:effectLst/>
                          <a:latin typeface="Calibri" pitchFamily="34" charset="0"/>
                          <a:cs typeface="Calibri" pitchFamily="34" charset="0"/>
                        </a:rPr>
                        <a:t>Telecare</a:t>
                      </a:r>
                      <a:r>
                        <a:rPr kumimoji="0" lang="en-US" sz="1600" b="1" i="0" u="none" strike="noStrike" cap="none" normalizeH="0" baseline="0" dirty="0" smtClean="0">
                          <a:ln>
                            <a:noFill/>
                          </a:ln>
                          <a:solidFill>
                            <a:schemeClr val="tx1"/>
                          </a:solidFill>
                          <a:effectLst/>
                          <a:latin typeface="Calibri" pitchFamily="34" charset="0"/>
                          <a:cs typeface="Calibri" pitchFamily="34" charset="0"/>
                        </a:rPr>
                        <a:t> Monitoring of Persons With </a:t>
                      </a:r>
                      <a:r>
                        <a:rPr kumimoji="0" lang="en-US" sz="1600" b="1" i="0" u="none" strike="noStrike" cap="none" normalizeH="0" baseline="0" dirty="0" err="1" smtClean="0">
                          <a:ln>
                            <a:noFill/>
                          </a:ln>
                          <a:solidFill>
                            <a:schemeClr val="tx1"/>
                          </a:solidFill>
                          <a:effectLst/>
                          <a:latin typeface="Calibri" pitchFamily="34" charset="0"/>
                          <a:cs typeface="Calibri" pitchFamily="34" charset="0"/>
                        </a:rPr>
                        <a:t>Subacute</a:t>
                      </a:r>
                      <a:r>
                        <a:rPr kumimoji="0" lang="en-US" sz="1600" b="1" i="0" u="none" strike="noStrike" cap="none" normalizeH="0" baseline="0" dirty="0" smtClean="0">
                          <a:ln>
                            <a:noFill/>
                          </a:ln>
                          <a:solidFill>
                            <a:schemeClr val="tx1"/>
                          </a:solidFill>
                          <a:effectLst/>
                          <a:latin typeface="Calibri" pitchFamily="34" charset="0"/>
                          <a:cs typeface="Calibri" pitchFamily="34" charset="0"/>
                        </a:rPr>
                        <a:t> and Chronic Spinal Cord Injury </a:t>
                      </a:r>
                    </a:p>
                  </a:txBody>
                  <a:tcPr marT="45733" marB="4573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defRPr/>
                      </a:pPr>
                      <a:r>
                        <a:rPr lang="en-US" sz="1600" b="0" i="1" kern="1200" dirty="0" smtClean="0">
                          <a:solidFill>
                            <a:schemeClr val="tx1"/>
                          </a:solidFill>
                          <a:effectLst/>
                          <a:latin typeface="Calibri" pitchFamily="34" charset="0"/>
                          <a:ea typeface="+mn-ea"/>
                          <a:cs typeface="Calibri" pitchFamily="34" charset="0"/>
                        </a:rPr>
                        <a:t>Southern California SCIMS (lead) (CA), </a:t>
                      </a:r>
                      <a:r>
                        <a:rPr lang="en-US" sz="1600" b="0" kern="1200" dirty="0" smtClean="0">
                          <a:solidFill>
                            <a:schemeClr val="tx1"/>
                          </a:solidFill>
                          <a:effectLst/>
                          <a:latin typeface="Calibri" pitchFamily="34" charset="0"/>
                          <a:ea typeface="+mn-ea"/>
                          <a:cs typeface="Calibri" pitchFamily="34" charset="0"/>
                        </a:rPr>
                        <a:t>Kentucky Regional SCIMS (KY),</a:t>
                      </a:r>
                      <a:r>
                        <a:rPr lang="en-US" sz="1600" b="0" kern="1200" baseline="0" dirty="0" smtClean="0">
                          <a:solidFill>
                            <a:schemeClr val="tx1"/>
                          </a:solidFill>
                          <a:effectLst/>
                          <a:latin typeface="Calibri" pitchFamily="34" charset="0"/>
                          <a:ea typeface="+mn-ea"/>
                          <a:cs typeface="Calibri" pitchFamily="34" charset="0"/>
                        </a:rPr>
                        <a:t> </a:t>
                      </a:r>
                      <a:r>
                        <a:rPr lang="en-US" sz="1600" b="0" kern="1200" dirty="0" smtClean="0">
                          <a:solidFill>
                            <a:schemeClr val="tx1"/>
                          </a:solidFill>
                          <a:effectLst/>
                          <a:latin typeface="Calibri" pitchFamily="34" charset="0"/>
                          <a:ea typeface="+mn-ea"/>
                          <a:cs typeface="Calibri" pitchFamily="34" charset="0"/>
                        </a:rPr>
                        <a:t>and Spaulding-Harvard SCIMS (MA)</a:t>
                      </a:r>
                      <a:endParaRPr lang="en-US" sz="1600" b="0" kern="1200" dirty="0" smtClean="0">
                        <a:solidFill>
                          <a:schemeClr val="tx1"/>
                        </a:solidFill>
                        <a:latin typeface="Calibri" pitchFamily="34" charset="0"/>
                        <a:ea typeface="+mn-ea"/>
                        <a:cs typeface="Calibri" pitchFamily="34" charset="0"/>
                      </a:endParaRPr>
                    </a:p>
                  </a:txBody>
                  <a:tcPr marT="45733" marB="4573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5846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Long-Term Followup of Patients With Ventilator Dependent High Tetraplegia Managed With Diaphragmatic Pacing Systems</a:t>
                      </a:r>
                    </a:p>
                  </a:txBody>
                  <a:tcPr marT="45733" marB="4573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defRPr/>
                      </a:pPr>
                      <a:r>
                        <a:rPr kumimoji="0" lang="en-US" sz="1600" b="0" i="1" u="none" strike="noStrike" cap="none" normalizeH="0" baseline="0" dirty="0" smtClean="0">
                          <a:ln>
                            <a:noFill/>
                          </a:ln>
                          <a:solidFill>
                            <a:schemeClr val="tx1"/>
                          </a:solidFill>
                          <a:effectLst/>
                          <a:latin typeface="Calibri" pitchFamily="34" charset="0"/>
                          <a:cs typeface="Calibri" pitchFamily="34" charset="0"/>
                        </a:rPr>
                        <a:t>Rocky Mountain Regional Spinal Injury System (lead) (CO), </a:t>
                      </a:r>
                      <a:r>
                        <a:rPr kumimoji="0" lang="en-US" sz="1600" b="0" i="0" u="none" strike="noStrike" cap="none" normalizeH="0" baseline="0" dirty="0" smtClean="0">
                          <a:ln>
                            <a:noFill/>
                          </a:ln>
                          <a:solidFill>
                            <a:schemeClr val="tx1"/>
                          </a:solidFill>
                          <a:effectLst/>
                          <a:latin typeface="Calibri" pitchFamily="34" charset="0"/>
                          <a:cs typeface="Calibri" pitchFamily="34" charset="0"/>
                        </a:rPr>
                        <a:t>South Florida SCIMS (FL), </a:t>
                      </a:r>
                      <a:r>
                        <a:rPr kumimoji="0" lang="en-US" sz="1600" b="0" i="0" u="none" strike="noStrike" kern="1200" cap="none" normalizeH="0" baseline="0" dirty="0" smtClean="0">
                          <a:ln>
                            <a:noFill/>
                          </a:ln>
                          <a:solidFill>
                            <a:schemeClr val="tx1"/>
                          </a:solidFill>
                          <a:effectLst/>
                          <a:latin typeface="Calibri" pitchFamily="34" charset="0"/>
                          <a:ea typeface="+mn-ea"/>
                          <a:cs typeface="Calibri" pitchFamily="34" charset="0"/>
                        </a:rPr>
                        <a:t>Southeastern Regional SCIMS (GA), Midwest Regional SCI Care System (IL), </a:t>
                      </a:r>
                      <a:r>
                        <a:rPr kumimoji="0" lang="en-US" sz="1600" b="0" i="0" u="none" strike="noStrike" cap="none" normalizeH="0" baseline="0" dirty="0" smtClean="0">
                          <a:ln>
                            <a:noFill/>
                          </a:ln>
                          <a:solidFill>
                            <a:schemeClr val="tx1"/>
                          </a:solidFill>
                          <a:effectLst/>
                          <a:latin typeface="Calibri" pitchFamily="34" charset="0"/>
                          <a:cs typeface="Calibri" pitchFamily="34" charset="0"/>
                        </a:rPr>
                        <a:t>Northern New Jersey SCIMS (NJ), and </a:t>
                      </a:r>
                      <a:r>
                        <a:rPr lang="en-US" sz="1600" kern="1200" dirty="0" smtClean="0">
                          <a:solidFill>
                            <a:schemeClr val="tx1"/>
                          </a:solidFill>
                          <a:effectLst/>
                          <a:latin typeface="Calibri" pitchFamily="34" charset="0"/>
                          <a:ea typeface="+mn-ea"/>
                          <a:cs typeface="Calibri" pitchFamily="34" charset="0"/>
                        </a:rPr>
                        <a:t>Regional SCI Center of the Delaware Valley (PA)</a:t>
                      </a:r>
                      <a:endParaRPr lang="en-US" sz="1600" b="0" kern="1200" dirty="0" smtClean="0">
                        <a:solidFill>
                          <a:schemeClr val="tx1"/>
                        </a:solidFill>
                        <a:latin typeface="Calibri" pitchFamily="34" charset="0"/>
                        <a:ea typeface="+mn-ea"/>
                        <a:cs typeface="Calibri" pitchFamily="34" charset="0"/>
                      </a:endParaRPr>
                    </a:p>
                  </a:txBody>
                  <a:tcPr marT="45733" marB="4573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dirty="0" smtClean="0"/>
              <a:t>Module Projects</a:t>
            </a:r>
            <a:br>
              <a:rPr lang="en-US" dirty="0" smtClean="0"/>
            </a:br>
            <a:r>
              <a:rPr lang="en-US" sz="2100" dirty="0" smtClean="0"/>
              <a:t>(in alphabetical order by State of lead center, </a:t>
            </a:r>
            <a:r>
              <a:rPr lang="en-US" sz="2100" dirty="0"/>
              <a:t>continued)</a:t>
            </a:r>
            <a:endParaRPr lang="en-US" sz="2100" dirty="0" smtClean="0"/>
          </a:p>
        </p:txBody>
      </p:sp>
      <p:graphicFrame>
        <p:nvGraphicFramePr>
          <p:cNvPr id="137404" name="Group 188" descr="Table of module projects showing the project title and the collaborating center." title="Table of module projects showing the project title and the collaborating center."/>
          <p:cNvGraphicFramePr>
            <a:graphicFrameLocks noGrp="1"/>
          </p:cNvGraphicFramePr>
          <p:nvPr>
            <p:ph idx="1"/>
            <p:extLst>
              <p:ext uri="{D42A27DB-BD31-4B8C-83A1-F6EECF244321}">
                <p14:modId xmlns:p14="http://schemas.microsoft.com/office/powerpoint/2010/main" val="1583099705"/>
              </p:ext>
            </p:extLst>
          </p:nvPr>
        </p:nvGraphicFramePr>
        <p:xfrm>
          <a:off x="457200" y="1600200"/>
          <a:ext cx="8229600" cy="3509615"/>
        </p:xfrm>
        <a:graphic>
          <a:graphicData uri="http://schemas.openxmlformats.org/drawingml/2006/table">
            <a:tbl>
              <a:tblPr firstRow="1"/>
              <a:tblGrid>
                <a:gridCol w="3380013"/>
                <a:gridCol w="4849587"/>
              </a:tblGrid>
              <a:tr h="64452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800" b="1" i="0" u="none" strike="noStrike" cap="none" normalizeH="0" baseline="0" dirty="0" smtClean="0">
                          <a:ln>
                            <a:noFill/>
                          </a:ln>
                          <a:solidFill>
                            <a:schemeClr val="bg1"/>
                          </a:solidFill>
                          <a:effectLst/>
                          <a:latin typeface="Calibri" pitchFamily="34" charset="0"/>
                          <a:cs typeface="Calibri" pitchFamily="34" charset="0"/>
                        </a:rPr>
                        <a:t>Module Project Title</a:t>
                      </a:r>
                    </a:p>
                  </a:txBody>
                  <a:tcPr marT="45705" marB="45705"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F7B"/>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800" b="1" i="0" u="none" strike="noStrike" cap="none" normalizeH="0" baseline="0" dirty="0" smtClean="0">
                          <a:ln>
                            <a:noFill/>
                          </a:ln>
                          <a:solidFill>
                            <a:schemeClr val="bg1"/>
                          </a:solidFill>
                          <a:effectLst/>
                          <a:latin typeface="Calibri" pitchFamily="34" charset="0"/>
                          <a:cs typeface="Calibri" pitchFamily="34" charset="0"/>
                        </a:rPr>
                        <a:t>Collaborating Centers </a:t>
                      </a:r>
                    </a:p>
                  </a:txBody>
                  <a:tcPr marT="45705" marB="45705"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F7B"/>
                    </a:solidFill>
                  </a:tcPr>
                </a:tc>
              </a:tr>
              <a:tr h="10668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Extending the SCI Rehab Project—Five-Year Followup</a:t>
                      </a:r>
                    </a:p>
                  </a:txBody>
                  <a:tcPr marT="45705" marB="45705"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600" b="0" i="1" u="none" strike="noStrike" cap="none" normalizeH="0" baseline="0" dirty="0" smtClean="0">
                          <a:ln>
                            <a:noFill/>
                          </a:ln>
                          <a:solidFill>
                            <a:schemeClr val="tx1"/>
                          </a:solidFill>
                          <a:effectLst/>
                          <a:latin typeface="Calibri" pitchFamily="34" charset="0"/>
                          <a:cs typeface="Calibri" pitchFamily="34" charset="0"/>
                        </a:rPr>
                        <a:t>Rocky Mountain Regional Spinal Injury System (lead) (CO), </a:t>
                      </a:r>
                      <a:r>
                        <a:rPr kumimoji="0" lang="en-US" sz="1600" b="0" i="0" u="none" strike="noStrike" cap="none" normalizeH="0" baseline="0" dirty="0" smtClean="0">
                          <a:ln>
                            <a:noFill/>
                          </a:ln>
                          <a:solidFill>
                            <a:schemeClr val="tx1"/>
                          </a:solidFill>
                          <a:effectLst/>
                          <a:latin typeface="Calibri" pitchFamily="34" charset="0"/>
                          <a:cs typeface="Calibri" pitchFamily="34" charset="0"/>
                        </a:rPr>
                        <a:t>Southeastern Regional SCIMS (GA), and </a:t>
                      </a:r>
                      <a:r>
                        <a:rPr kumimoji="0" lang="en-US" sz="1600" b="0" i="0" u="none" strike="noStrike" kern="1200" cap="none" normalizeH="0" baseline="0" dirty="0" smtClean="0">
                          <a:ln>
                            <a:noFill/>
                          </a:ln>
                          <a:solidFill>
                            <a:schemeClr val="tx1"/>
                          </a:solidFill>
                          <a:effectLst/>
                          <a:latin typeface="Calibri" pitchFamily="34" charset="0"/>
                          <a:ea typeface="+mn-ea"/>
                          <a:cs typeface="Calibri" pitchFamily="34" charset="0"/>
                        </a:rPr>
                        <a:t>Midwest Regional SCI Care System</a:t>
                      </a:r>
                      <a:r>
                        <a:rPr kumimoji="0" lang="en-US" sz="1600" b="0" i="0" u="none" strike="noStrike" cap="none" normalizeH="0" baseline="0" dirty="0" smtClean="0">
                          <a:ln>
                            <a:noFill/>
                          </a:ln>
                          <a:solidFill>
                            <a:schemeClr val="tx1"/>
                          </a:solidFill>
                          <a:effectLst/>
                          <a:latin typeface="Calibri" pitchFamily="34" charset="0"/>
                          <a:cs typeface="Calibri" pitchFamily="34" charset="0"/>
                        </a:rPr>
                        <a:t> (IL)</a:t>
                      </a:r>
                    </a:p>
                  </a:txBody>
                  <a:tcPr marT="45705" marB="45705"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8432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SCIMS Data Set: Preparing for Future Changes</a:t>
                      </a:r>
                    </a:p>
                  </a:txBody>
                  <a:tcPr marT="45705" marB="45705"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600" b="0" i="1" u="none" strike="noStrike" kern="1200" cap="none" normalizeH="0" baseline="0" dirty="0" smtClean="0">
                          <a:ln>
                            <a:noFill/>
                          </a:ln>
                          <a:solidFill>
                            <a:schemeClr val="tx1"/>
                          </a:solidFill>
                          <a:effectLst/>
                          <a:latin typeface="Calibri" pitchFamily="34" charset="0"/>
                          <a:ea typeface="+mn-ea"/>
                          <a:cs typeface="Calibri" pitchFamily="34" charset="0"/>
                        </a:rPr>
                        <a:t>Midwest Regional SCI Care System</a:t>
                      </a:r>
                      <a:r>
                        <a:rPr kumimoji="0" lang="en-US" sz="1600" b="0" i="1" u="none" strike="noStrike" cap="none" normalizeH="0" baseline="0" dirty="0" smtClean="0">
                          <a:ln>
                            <a:noFill/>
                          </a:ln>
                          <a:solidFill>
                            <a:schemeClr val="tx1"/>
                          </a:solidFill>
                          <a:effectLst/>
                          <a:latin typeface="Calibri" pitchFamily="34" charset="0"/>
                          <a:cs typeface="Calibri" pitchFamily="34" charset="0"/>
                        </a:rPr>
                        <a:t> (lead) (IL),</a:t>
                      </a:r>
                      <a:r>
                        <a:rPr kumimoji="0" lang="en-US" sz="1600" b="0" i="0" u="none" strike="noStrike" cap="none" normalizeH="0" baseline="0" dirty="0" smtClean="0">
                          <a:ln>
                            <a:noFill/>
                          </a:ln>
                          <a:solidFill>
                            <a:schemeClr val="tx1"/>
                          </a:solidFill>
                          <a:effectLst/>
                          <a:latin typeface="Calibri" pitchFamily="34" charset="0"/>
                          <a:cs typeface="Calibri" pitchFamily="34" charset="0"/>
                        </a:rPr>
                        <a:t> UAB-SCIMS (AL), Rocky Mountain Regional Spinal Injury System (CO), Kentucky Regional SCIMS (KY), University of Pittsburgh Model Center on SCI (PA), Regional SCI Center of the Delaware Valley (PA), Spaulding-Harvard SCIMS (MA), and </a:t>
                      </a:r>
                      <a:r>
                        <a:rPr kumimoji="0" lang="en-US" sz="1600" b="0" i="0" u="none" strike="noStrike" kern="1200" cap="none" normalizeH="0" baseline="0" dirty="0" smtClean="0">
                          <a:ln>
                            <a:noFill/>
                          </a:ln>
                          <a:solidFill>
                            <a:schemeClr val="tx1"/>
                          </a:solidFill>
                          <a:effectLst/>
                          <a:latin typeface="Calibri" pitchFamily="34" charset="0"/>
                          <a:ea typeface="+mn-ea"/>
                          <a:cs typeface="Calibri" pitchFamily="34" charset="0"/>
                        </a:rPr>
                        <a:t>Midwest Regional SCI Care System</a:t>
                      </a:r>
                      <a:r>
                        <a:rPr kumimoji="0" lang="en-US" sz="1600" b="0" i="0" u="none" strike="noStrike" cap="none" normalizeH="0" baseline="0" dirty="0" smtClean="0">
                          <a:ln>
                            <a:noFill/>
                          </a:ln>
                          <a:solidFill>
                            <a:schemeClr val="tx1"/>
                          </a:solidFill>
                          <a:effectLst/>
                          <a:latin typeface="Calibri" pitchFamily="34" charset="0"/>
                          <a:cs typeface="Calibri" pitchFamily="34" charset="0"/>
                        </a:rPr>
                        <a:t> (WA)</a:t>
                      </a:r>
                    </a:p>
                  </a:txBody>
                  <a:tcPr marT="45705" marB="45705"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dirty="0" smtClean="0"/>
              <a:t>Module Projects</a:t>
            </a:r>
            <a:br>
              <a:rPr lang="en-US" dirty="0" smtClean="0"/>
            </a:br>
            <a:r>
              <a:rPr lang="en-US" sz="2100" dirty="0" smtClean="0"/>
              <a:t>(in alphabetical order by State of lead center, continued 2)</a:t>
            </a:r>
          </a:p>
        </p:txBody>
      </p:sp>
      <p:graphicFrame>
        <p:nvGraphicFramePr>
          <p:cNvPr id="137404" name="Group 188" descr="Table of module projects showing the project title and the collaborating center." title="Table of module projects showing the project title and the collaborating center."/>
          <p:cNvGraphicFramePr>
            <a:graphicFrameLocks noGrp="1"/>
          </p:cNvGraphicFramePr>
          <p:nvPr>
            <p:ph idx="1"/>
            <p:extLst>
              <p:ext uri="{D42A27DB-BD31-4B8C-83A1-F6EECF244321}">
                <p14:modId xmlns:p14="http://schemas.microsoft.com/office/powerpoint/2010/main" val="2889966288"/>
              </p:ext>
            </p:extLst>
          </p:nvPr>
        </p:nvGraphicFramePr>
        <p:xfrm>
          <a:off x="457200" y="1600200"/>
          <a:ext cx="8229600" cy="3509211"/>
        </p:xfrm>
        <a:graphic>
          <a:graphicData uri="http://schemas.openxmlformats.org/drawingml/2006/table">
            <a:tbl>
              <a:tblPr firstRow="1"/>
              <a:tblGrid>
                <a:gridCol w="3380013"/>
                <a:gridCol w="4849587"/>
              </a:tblGrid>
              <a:tr h="64437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800" b="1" i="0" u="none" strike="noStrike" cap="none" normalizeH="0" baseline="0" dirty="0" smtClean="0">
                          <a:ln>
                            <a:noFill/>
                          </a:ln>
                          <a:solidFill>
                            <a:schemeClr val="bg1"/>
                          </a:solidFill>
                          <a:effectLst/>
                          <a:latin typeface="Calibri" pitchFamily="34" charset="0"/>
                          <a:cs typeface="Calibri" pitchFamily="34" charset="0"/>
                        </a:rPr>
                        <a:t>Module Project Title</a:t>
                      </a:r>
                    </a:p>
                  </a:txBody>
                  <a:tcPr marT="45698" marB="4569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F7B"/>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800" b="1" i="0" u="none" strike="noStrike" cap="none" normalizeH="0" baseline="0" dirty="0" smtClean="0">
                          <a:ln>
                            <a:noFill/>
                          </a:ln>
                          <a:solidFill>
                            <a:schemeClr val="bg1"/>
                          </a:solidFill>
                          <a:effectLst/>
                          <a:latin typeface="Calibri" pitchFamily="34" charset="0"/>
                          <a:cs typeface="Calibri" pitchFamily="34" charset="0"/>
                        </a:rPr>
                        <a:t>Collaborating Centers</a:t>
                      </a:r>
                    </a:p>
                  </a:txBody>
                  <a:tcPr marT="45698" marB="4569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F7B"/>
                    </a:solidFill>
                  </a:tcPr>
                </a:tc>
              </a:tr>
              <a:tr h="16276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Enhancement and Evaluation of the SCI-FI Instrument (SCI Functional Index Computer Adaptive Testing)</a:t>
                      </a:r>
                    </a:p>
                  </a:txBody>
                  <a:tcPr marT="45709" marB="45709"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600" b="0" i="1" u="none" strike="noStrike" cap="none" normalizeH="0" baseline="0" dirty="0" smtClean="0">
                          <a:ln>
                            <a:noFill/>
                          </a:ln>
                          <a:solidFill>
                            <a:schemeClr val="tx1"/>
                          </a:solidFill>
                          <a:effectLst/>
                          <a:latin typeface="Calibri" pitchFamily="34" charset="0"/>
                          <a:cs typeface="Calibri" pitchFamily="34" charset="0"/>
                        </a:rPr>
                        <a:t>New England Regional SCI Center Network </a:t>
                      </a:r>
                      <a:r>
                        <a:rPr kumimoji="0" lang="en-US" sz="1600" b="0" i="1" u="none" strike="noStrike" kern="1200" cap="none" normalizeH="0" baseline="0" dirty="0" smtClean="0">
                          <a:ln>
                            <a:noFill/>
                          </a:ln>
                          <a:solidFill>
                            <a:schemeClr val="tx1"/>
                          </a:solidFill>
                          <a:effectLst/>
                          <a:latin typeface="Calibri" pitchFamily="34" charset="0"/>
                          <a:ea typeface="+mn-ea"/>
                          <a:cs typeface="Calibri" pitchFamily="34" charset="0"/>
                        </a:rPr>
                        <a:t>(lead) </a:t>
                      </a:r>
                      <a:r>
                        <a:rPr kumimoji="0" lang="en-US" sz="1600" b="0" i="1" u="none" strike="noStrike" cap="none" normalizeH="0" baseline="0" dirty="0" smtClean="0">
                          <a:ln>
                            <a:noFill/>
                          </a:ln>
                          <a:solidFill>
                            <a:schemeClr val="tx1"/>
                          </a:solidFill>
                          <a:effectLst/>
                          <a:latin typeface="Calibri" pitchFamily="34" charset="0"/>
                          <a:cs typeface="Calibri" pitchFamily="34" charset="0"/>
                        </a:rPr>
                        <a:t>(MA), </a:t>
                      </a:r>
                      <a:r>
                        <a:rPr lang="en-US" sz="1600" b="0" kern="1200" dirty="0" smtClean="0">
                          <a:solidFill>
                            <a:schemeClr val="tx1"/>
                          </a:solidFill>
                          <a:latin typeface="Calibri" pitchFamily="34" charset="0"/>
                          <a:ea typeface="+mn-ea"/>
                          <a:cs typeface="Calibri" pitchFamily="34" charset="0"/>
                        </a:rPr>
                        <a:t>Rocky Mountain Regional Spinal Injury System (CO),</a:t>
                      </a:r>
                      <a:r>
                        <a:rPr kumimoji="0" lang="en-US" sz="1600" b="0" i="0" u="none" strike="noStrike" cap="none" normalizeH="0" baseline="0" dirty="0" smtClean="0">
                          <a:ln>
                            <a:noFill/>
                          </a:ln>
                          <a:solidFill>
                            <a:schemeClr val="tx1"/>
                          </a:solidFill>
                          <a:effectLst/>
                          <a:latin typeface="Calibri" pitchFamily="34" charset="0"/>
                          <a:cs typeface="Calibri" pitchFamily="34" charset="0"/>
                        </a:rPr>
                        <a:t> </a:t>
                      </a:r>
                      <a:r>
                        <a:rPr kumimoji="0" lang="en-US" sz="1600" b="0" i="0" u="none" strike="noStrike" kern="1200" cap="none" normalizeH="0" baseline="0" dirty="0" smtClean="0">
                          <a:ln>
                            <a:noFill/>
                          </a:ln>
                          <a:solidFill>
                            <a:schemeClr val="tx1"/>
                          </a:solidFill>
                          <a:effectLst/>
                          <a:latin typeface="Calibri" pitchFamily="34" charset="0"/>
                          <a:ea typeface="+mn-ea"/>
                          <a:cs typeface="Calibri" pitchFamily="34" charset="0"/>
                        </a:rPr>
                        <a:t>Midwest Regional SCI Care System</a:t>
                      </a:r>
                      <a:r>
                        <a:rPr kumimoji="0" lang="en-US" sz="1600" b="0" i="0" u="none" strike="noStrike" cap="none" normalizeH="0" baseline="0" dirty="0" smtClean="0">
                          <a:ln>
                            <a:noFill/>
                          </a:ln>
                          <a:solidFill>
                            <a:schemeClr val="tx1"/>
                          </a:solidFill>
                          <a:effectLst/>
                          <a:latin typeface="Calibri" pitchFamily="34" charset="0"/>
                          <a:cs typeface="Calibri" pitchFamily="34" charset="0"/>
                        </a:rPr>
                        <a:t> (IL), Spaulding-Harvard SCIMS (MA), </a:t>
                      </a:r>
                      <a:r>
                        <a:rPr lang="en-US" sz="1600" b="0" kern="1200" dirty="0" smtClean="0">
                          <a:solidFill>
                            <a:schemeClr val="tx1"/>
                          </a:solidFill>
                          <a:latin typeface="Calibri" pitchFamily="34" charset="0"/>
                          <a:ea typeface="+mn-ea"/>
                          <a:cs typeface="Calibri" pitchFamily="34" charset="0"/>
                        </a:rPr>
                        <a:t>University of Michigan SCIMS (MI)</a:t>
                      </a:r>
                      <a:r>
                        <a:rPr kumimoji="0" lang="en-US" sz="1600" b="0" i="0" u="none" strike="noStrike" cap="none" normalizeH="0" baseline="0" dirty="0" smtClean="0">
                          <a:ln>
                            <a:noFill/>
                          </a:ln>
                          <a:solidFill>
                            <a:schemeClr val="tx1"/>
                          </a:solidFill>
                          <a:effectLst/>
                          <a:latin typeface="Calibri" pitchFamily="34" charset="0"/>
                          <a:cs typeface="Calibri" pitchFamily="34" charset="0"/>
                        </a:rPr>
                        <a:t>, Northern New Jersey SCIMS (NJ), </a:t>
                      </a:r>
                      <a:r>
                        <a:rPr lang="en-US" sz="1600" b="0" i="0" kern="1200" dirty="0" smtClean="0">
                          <a:solidFill>
                            <a:schemeClr val="tx1"/>
                          </a:solidFill>
                          <a:latin typeface="Calibri" pitchFamily="34" charset="0"/>
                          <a:ea typeface="+mn-ea"/>
                          <a:cs typeface="Calibri" pitchFamily="34" charset="0"/>
                        </a:rPr>
                        <a:t>University of Pittsburgh Model Center on SCI</a:t>
                      </a:r>
                      <a:r>
                        <a:rPr kumimoji="0" lang="en-US" sz="1600" b="0" i="0" u="none" strike="noStrike" cap="none" normalizeH="0" baseline="0" dirty="0" smtClean="0">
                          <a:ln>
                            <a:noFill/>
                          </a:ln>
                          <a:solidFill>
                            <a:schemeClr val="tx1"/>
                          </a:solidFill>
                          <a:effectLst/>
                          <a:latin typeface="Calibri" pitchFamily="34" charset="0"/>
                          <a:cs typeface="Calibri" pitchFamily="34" charset="0"/>
                        </a:rPr>
                        <a:t> (PA), and Regional SCI Center of the Delaware Valley (PA)</a:t>
                      </a:r>
                      <a:endParaRPr kumimoji="0" lang="en-US" sz="1600" b="0" i="0" u="none" strike="noStrike" kern="1200" cap="none" normalizeH="0" baseline="0" dirty="0" smtClean="0">
                        <a:ln>
                          <a:noFill/>
                        </a:ln>
                        <a:solidFill>
                          <a:schemeClr val="tx1"/>
                        </a:solidFill>
                        <a:effectLst/>
                        <a:latin typeface="Calibri" pitchFamily="34" charset="0"/>
                        <a:ea typeface="+mn-ea"/>
                        <a:cs typeface="Calibri" pitchFamily="34" charset="0"/>
                      </a:endParaRPr>
                    </a:p>
                  </a:txBody>
                  <a:tcPr marT="45709" marB="45709"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654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Exercise and Breathlessness </a:t>
                      </a:r>
                    </a:p>
                  </a:txBody>
                  <a:tcPr marT="45698" marB="4569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600" b="0" i="1" u="none" strike="noStrike" cap="none" normalizeH="0" baseline="0" dirty="0" smtClean="0">
                          <a:ln>
                            <a:noFill/>
                          </a:ln>
                          <a:solidFill>
                            <a:schemeClr val="tx1"/>
                          </a:solidFill>
                          <a:effectLst/>
                          <a:latin typeface="Calibri" pitchFamily="34" charset="0"/>
                          <a:cs typeface="Calibri" pitchFamily="34" charset="0"/>
                        </a:rPr>
                        <a:t>Spaulding-Harvard SCIMS (lead) (MA</a:t>
                      </a:r>
                      <a:r>
                        <a:rPr kumimoji="0" lang="en-US" sz="1600" b="0" i="0" u="none" strike="noStrike" cap="none" normalizeH="0" baseline="0" dirty="0" smtClean="0">
                          <a:ln>
                            <a:noFill/>
                          </a:ln>
                          <a:solidFill>
                            <a:schemeClr val="tx1"/>
                          </a:solidFill>
                          <a:effectLst/>
                          <a:latin typeface="Calibri" pitchFamily="34" charset="0"/>
                          <a:cs typeface="Calibri" pitchFamily="34" charset="0"/>
                        </a:rPr>
                        <a:t>), Southern California SCIMS (CA), Kentucky Regional SCIMS (KY), and </a:t>
                      </a:r>
                      <a:r>
                        <a:rPr lang="en-US" sz="1600" b="0" i="0" kern="1200" dirty="0" smtClean="0">
                          <a:solidFill>
                            <a:schemeClr val="tx1"/>
                          </a:solidFill>
                          <a:latin typeface="Calibri" pitchFamily="34" charset="0"/>
                          <a:ea typeface="+mn-ea"/>
                          <a:cs typeface="Calibri" pitchFamily="34" charset="0"/>
                        </a:rPr>
                        <a:t>University of Pittsburgh Model Center on SCI</a:t>
                      </a:r>
                      <a:r>
                        <a:rPr kumimoji="0" lang="en-US" sz="1600" b="0" i="0" u="none" strike="noStrike" cap="none" normalizeH="0" baseline="0" dirty="0" smtClean="0">
                          <a:ln>
                            <a:noFill/>
                          </a:ln>
                          <a:solidFill>
                            <a:schemeClr val="tx1"/>
                          </a:solidFill>
                          <a:effectLst/>
                          <a:latin typeface="Calibri" pitchFamily="34" charset="0"/>
                          <a:cs typeface="Calibri" pitchFamily="34" charset="0"/>
                        </a:rPr>
                        <a:t> (PA)</a:t>
                      </a:r>
                    </a:p>
                  </a:txBody>
                  <a:tcPr marT="45698" marB="4569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dirty="0" smtClean="0"/>
              <a:t>Module Projects</a:t>
            </a:r>
            <a:br>
              <a:rPr lang="en-US" dirty="0" smtClean="0"/>
            </a:br>
            <a:r>
              <a:rPr lang="en-US" sz="2100" dirty="0" smtClean="0"/>
              <a:t>(in alphabetical order by State of lead center, continued 3)</a:t>
            </a:r>
          </a:p>
        </p:txBody>
      </p:sp>
      <p:graphicFrame>
        <p:nvGraphicFramePr>
          <p:cNvPr id="137404" name="Group 188" descr="Table of module projects showing the project title and the collaborating center." title="Table of module projects showing the project title and the collaborating center."/>
          <p:cNvGraphicFramePr>
            <a:graphicFrameLocks noGrp="1"/>
          </p:cNvGraphicFramePr>
          <p:nvPr>
            <p:ph idx="1"/>
            <p:extLst>
              <p:ext uri="{D42A27DB-BD31-4B8C-83A1-F6EECF244321}">
                <p14:modId xmlns:p14="http://schemas.microsoft.com/office/powerpoint/2010/main" val="4245479645"/>
              </p:ext>
            </p:extLst>
          </p:nvPr>
        </p:nvGraphicFramePr>
        <p:xfrm>
          <a:off x="457200" y="1600200"/>
          <a:ext cx="8534400" cy="3265783"/>
        </p:xfrm>
        <a:graphic>
          <a:graphicData uri="http://schemas.openxmlformats.org/drawingml/2006/table">
            <a:tbl>
              <a:tblPr firstRow="1"/>
              <a:tblGrid>
                <a:gridCol w="3505200"/>
                <a:gridCol w="5029200"/>
              </a:tblGrid>
              <a:tr h="64452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800" b="1" i="0" u="none" strike="noStrike" cap="none" normalizeH="0" baseline="0" dirty="0" smtClean="0">
                          <a:ln>
                            <a:noFill/>
                          </a:ln>
                          <a:solidFill>
                            <a:schemeClr val="bg1"/>
                          </a:solidFill>
                          <a:effectLst/>
                          <a:latin typeface="Calibri" pitchFamily="34" charset="0"/>
                          <a:cs typeface="Calibri" pitchFamily="34" charset="0"/>
                        </a:rPr>
                        <a:t>Module Project Title</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F7B"/>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800" b="1" i="0" u="none" strike="noStrike" cap="none" normalizeH="0" baseline="0" dirty="0" smtClean="0">
                          <a:ln>
                            <a:noFill/>
                          </a:ln>
                          <a:solidFill>
                            <a:schemeClr val="bg1"/>
                          </a:solidFill>
                          <a:effectLst/>
                          <a:latin typeface="Calibri" pitchFamily="34" charset="0"/>
                          <a:cs typeface="Calibri" pitchFamily="34" charset="0"/>
                        </a:rPr>
                        <a:t>Collaborating Centers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F7B"/>
                    </a:solidFill>
                  </a:tcPr>
                </a:tc>
              </a:tr>
              <a:tr h="13716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Evaluating the Sensitivity and Responsiveness of the SCI-QOL CATs</a:t>
                      </a:r>
                    </a:p>
                  </a:txBody>
                  <a:tcPr marT="45709" marB="45709"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600" b="0" i="1" u="none" strike="noStrike" cap="none" normalizeH="0" baseline="0" dirty="0" smtClean="0">
                          <a:ln>
                            <a:noFill/>
                          </a:ln>
                          <a:solidFill>
                            <a:schemeClr val="tx1"/>
                          </a:solidFill>
                          <a:effectLst/>
                          <a:latin typeface="Calibri" pitchFamily="34" charset="0"/>
                          <a:cs typeface="Calibri" pitchFamily="34" charset="0"/>
                        </a:rPr>
                        <a:t>University of Michigan SCIMS (lead) (MI)</a:t>
                      </a:r>
                      <a:r>
                        <a:rPr kumimoji="0" lang="en-US" sz="1600" b="0" i="0" u="none" strike="noStrike" cap="none" normalizeH="0" baseline="0" dirty="0" smtClean="0">
                          <a:ln>
                            <a:noFill/>
                          </a:ln>
                          <a:solidFill>
                            <a:schemeClr val="tx1"/>
                          </a:solidFill>
                          <a:effectLst/>
                          <a:latin typeface="Calibri" pitchFamily="34" charset="0"/>
                          <a:cs typeface="Calibri" pitchFamily="34" charset="0"/>
                        </a:rPr>
                        <a:t>, Rocky Mountain Regional Spinal Injury System (CO), South Florida SCIMS (FL), Southeastern Regional SCIMS (GA</a:t>
                      </a:r>
                      <a:r>
                        <a:rPr kumimoji="0" lang="en-US" sz="1600" b="1" i="0" u="none" strike="noStrike" cap="none" normalizeH="0" baseline="0" dirty="0" smtClean="0">
                          <a:ln>
                            <a:noFill/>
                          </a:ln>
                          <a:solidFill>
                            <a:schemeClr val="tx1"/>
                          </a:solidFill>
                          <a:effectLst/>
                          <a:latin typeface="Calibri" pitchFamily="34" charset="0"/>
                          <a:cs typeface="Calibri" pitchFamily="34" charset="0"/>
                        </a:rPr>
                        <a:t>)</a:t>
                      </a:r>
                      <a:r>
                        <a:rPr kumimoji="0" lang="en-US" sz="1600" b="0" i="0" u="none" strike="noStrike" cap="none" normalizeH="0" baseline="0" dirty="0" smtClean="0">
                          <a:ln>
                            <a:noFill/>
                          </a:ln>
                          <a:solidFill>
                            <a:schemeClr val="tx1"/>
                          </a:solidFill>
                          <a:effectLst/>
                          <a:latin typeface="Calibri" pitchFamily="34" charset="0"/>
                          <a:cs typeface="Calibri" pitchFamily="34" charset="0"/>
                        </a:rPr>
                        <a:t>,</a:t>
                      </a:r>
                      <a:r>
                        <a:rPr lang="en-US" sz="1600" b="0" i="0" kern="1200" baseline="0" dirty="0" smtClean="0">
                          <a:solidFill>
                            <a:schemeClr val="tx1"/>
                          </a:solidFill>
                          <a:effectLst/>
                          <a:latin typeface="Calibri" pitchFamily="34" charset="0"/>
                          <a:ea typeface="+mn-ea"/>
                          <a:cs typeface="Calibri" pitchFamily="34" charset="0"/>
                        </a:rPr>
                        <a:t> </a:t>
                      </a:r>
                      <a:r>
                        <a:rPr kumimoji="0" lang="en-US" sz="1600" b="0" i="0" u="none" strike="noStrike" kern="1200" cap="none" normalizeH="0" baseline="0" dirty="0" smtClean="0">
                          <a:ln>
                            <a:noFill/>
                          </a:ln>
                          <a:solidFill>
                            <a:schemeClr val="tx1"/>
                          </a:solidFill>
                          <a:effectLst/>
                          <a:latin typeface="Calibri" pitchFamily="34" charset="0"/>
                          <a:ea typeface="+mn-ea"/>
                          <a:cs typeface="Calibri" pitchFamily="34" charset="0"/>
                        </a:rPr>
                        <a:t>Midwest Regional SCI Care System </a:t>
                      </a:r>
                      <a:r>
                        <a:rPr kumimoji="0" lang="en-US" sz="1600" b="0" i="0" u="none" strike="noStrike" cap="none" normalizeH="0" baseline="0" dirty="0" smtClean="0">
                          <a:ln>
                            <a:noFill/>
                          </a:ln>
                          <a:solidFill>
                            <a:schemeClr val="tx1"/>
                          </a:solidFill>
                          <a:effectLst/>
                          <a:latin typeface="Calibri" pitchFamily="34" charset="0"/>
                          <a:cs typeface="Calibri" pitchFamily="34" charset="0"/>
                        </a:rPr>
                        <a:t>(IL), Kentucky Regional SCIMS (KY), New England Regional SCI Center Network (MA), and Northern New Jersey SCIMS (NJ)</a:t>
                      </a:r>
                    </a:p>
                  </a:txBody>
                  <a:tcPr marT="45709" marB="45709"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68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Neurological Recovery After Traumatic SCI</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600" b="0" i="1" u="none" strike="noStrike" cap="none" normalizeH="0" baseline="0" dirty="0" smtClean="0">
                          <a:ln>
                            <a:noFill/>
                          </a:ln>
                          <a:solidFill>
                            <a:schemeClr val="tx1"/>
                          </a:solidFill>
                          <a:effectLst/>
                          <a:latin typeface="Calibri" pitchFamily="34" charset="0"/>
                          <a:cs typeface="Calibri" pitchFamily="34" charset="0"/>
                        </a:rPr>
                        <a:t>Regional SCI Center of the Delaware Valley (lead) (PA), </a:t>
                      </a:r>
                      <a:r>
                        <a:rPr kumimoji="0" lang="en-US" sz="1600" b="0" i="0" u="none" strike="noStrike" cap="none" normalizeH="0" baseline="0" dirty="0" smtClean="0">
                          <a:ln>
                            <a:noFill/>
                          </a:ln>
                          <a:solidFill>
                            <a:schemeClr val="tx1"/>
                          </a:solidFill>
                          <a:effectLst/>
                          <a:latin typeface="Calibri" pitchFamily="34" charset="0"/>
                          <a:cs typeface="Calibri" pitchFamily="34" charset="0"/>
                        </a:rPr>
                        <a:t>Southeastern Regional SCIMS (GA</a:t>
                      </a:r>
                      <a:r>
                        <a:rPr kumimoji="0" lang="en-US" sz="1600" b="1" i="0" u="none" strike="noStrike" cap="none" normalizeH="0" baseline="0" dirty="0" smtClean="0">
                          <a:ln>
                            <a:noFill/>
                          </a:ln>
                          <a:solidFill>
                            <a:schemeClr val="tx1"/>
                          </a:solidFill>
                          <a:effectLst/>
                          <a:latin typeface="Calibri" pitchFamily="34" charset="0"/>
                          <a:cs typeface="Calibri" pitchFamily="34" charset="0"/>
                        </a:rPr>
                        <a:t>)</a:t>
                      </a:r>
                      <a:r>
                        <a:rPr kumimoji="0" lang="en-US" sz="1600" b="0" i="0" u="none" strike="noStrike" cap="none" normalizeH="0" baseline="0" dirty="0" smtClean="0">
                          <a:ln>
                            <a:noFill/>
                          </a:ln>
                          <a:solidFill>
                            <a:schemeClr val="tx1"/>
                          </a:solidFill>
                          <a:effectLst/>
                          <a:latin typeface="Calibri" pitchFamily="34" charset="0"/>
                          <a:cs typeface="Calibri" pitchFamily="34" charset="0"/>
                        </a:rPr>
                        <a:t>, Kentucky Regional SCIMS (KY), Spaulding-Harvard SCIMS (MA), and Northern New Jersey SCIMS (NJ)</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dirty="0" smtClean="0"/>
              <a:t>Module Projects</a:t>
            </a:r>
            <a:br>
              <a:rPr lang="en-US" dirty="0" smtClean="0"/>
            </a:br>
            <a:r>
              <a:rPr lang="en-US" sz="2100" dirty="0" smtClean="0"/>
              <a:t>(in alphabetical order by State of lead center, continued 4)</a:t>
            </a:r>
          </a:p>
        </p:txBody>
      </p:sp>
      <p:graphicFrame>
        <p:nvGraphicFramePr>
          <p:cNvPr id="16508" name="Group 124" descr="Table of module projects showing the project title and the collaborating center." title="Table of module projects showing the project title and the collaborating center."/>
          <p:cNvGraphicFramePr>
            <a:graphicFrameLocks noGrp="1"/>
          </p:cNvGraphicFramePr>
          <p:nvPr>
            <p:ph idx="1"/>
            <p:extLst>
              <p:ext uri="{D42A27DB-BD31-4B8C-83A1-F6EECF244321}">
                <p14:modId xmlns:p14="http://schemas.microsoft.com/office/powerpoint/2010/main" val="2340552630"/>
              </p:ext>
            </p:extLst>
          </p:nvPr>
        </p:nvGraphicFramePr>
        <p:xfrm>
          <a:off x="457200" y="1600200"/>
          <a:ext cx="8229600" cy="2537530"/>
        </p:xfrm>
        <a:graphic>
          <a:graphicData uri="http://schemas.openxmlformats.org/drawingml/2006/table">
            <a:tbl>
              <a:tblPr firstRow="1"/>
              <a:tblGrid>
                <a:gridCol w="3429000"/>
                <a:gridCol w="4800600"/>
              </a:tblGrid>
              <a:tr h="73927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800" b="1" i="0" u="none" strike="noStrike" cap="none" normalizeH="0" baseline="0" dirty="0" smtClean="0">
                          <a:ln>
                            <a:noFill/>
                          </a:ln>
                          <a:solidFill>
                            <a:schemeClr val="bg1"/>
                          </a:solidFill>
                          <a:effectLst/>
                          <a:latin typeface="Calibri" pitchFamily="34" charset="0"/>
                          <a:cs typeface="Calibri" pitchFamily="34" charset="0"/>
                        </a:rPr>
                        <a:t>Module Project Title</a:t>
                      </a:r>
                    </a:p>
                  </a:txBody>
                  <a:tcPr marT="45690" marB="4569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F7B"/>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800" b="1" i="0" u="none" strike="noStrike" cap="none" normalizeH="0" baseline="0" dirty="0" smtClean="0">
                          <a:ln>
                            <a:noFill/>
                          </a:ln>
                          <a:solidFill>
                            <a:schemeClr val="bg1"/>
                          </a:solidFill>
                          <a:effectLst/>
                          <a:latin typeface="Calibri" pitchFamily="34" charset="0"/>
                          <a:cs typeface="Calibri" pitchFamily="34" charset="0"/>
                        </a:rPr>
                        <a:t>Collaborating Centers (City)</a:t>
                      </a:r>
                    </a:p>
                  </a:txBody>
                  <a:tcPr marT="45690" marB="4569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F7B"/>
                    </a:solidFill>
                  </a:tcPr>
                </a:tc>
              </a:tr>
              <a:tr h="158483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600" b="1" i="0" u="none" strike="noStrike" cap="none" normalizeH="0" baseline="0" dirty="0" smtClean="0">
                          <a:ln>
                            <a:noFill/>
                          </a:ln>
                          <a:solidFill>
                            <a:schemeClr val="tx1"/>
                          </a:solidFill>
                          <a:effectLst/>
                          <a:latin typeface="Calibri" pitchFamily="34" charset="0"/>
                          <a:cs typeface="Calibri" pitchFamily="34" charset="0"/>
                        </a:rPr>
                        <a:t>Equity and Quality in Assistive Technology (</a:t>
                      </a:r>
                      <a:r>
                        <a:rPr kumimoji="0" lang="en-US" sz="1600" b="1" i="0" u="none" strike="noStrike" cap="none" normalizeH="0" baseline="0" dirty="0" err="1" smtClean="0">
                          <a:ln>
                            <a:noFill/>
                          </a:ln>
                          <a:solidFill>
                            <a:schemeClr val="tx1"/>
                          </a:solidFill>
                          <a:effectLst/>
                          <a:latin typeface="Calibri" pitchFamily="34" charset="0"/>
                          <a:cs typeface="Calibri" pitchFamily="34" charset="0"/>
                        </a:rPr>
                        <a:t>EQuATe</a:t>
                      </a:r>
                      <a:r>
                        <a:rPr kumimoji="0" lang="en-US" sz="1600" b="1" i="0" u="none" strike="noStrike" cap="none" normalizeH="0" baseline="0" dirty="0" smtClean="0">
                          <a:ln>
                            <a:noFill/>
                          </a:ln>
                          <a:solidFill>
                            <a:schemeClr val="tx1"/>
                          </a:solidFill>
                          <a:effectLst/>
                          <a:latin typeface="Calibri" pitchFamily="34" charset="0"/>
                          <a:cs typeface="Calibri" pitchFamily="34" charset="0"/>
                        </a:rPr>
                        <a:t>) </a:t>
                      </a:r>
                    </a:p>
                  </a:txBody>
                  <a:tcPr marT="45690" marB="4569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defRPr/>
                      </a:pPr>
                      <a:r>
                        <a:rPr kumimoji="0" lang="en-US" sz="1600" b="0" i="1" u="none" strike="noStrike" cap="none" normalizeH="0" baseline="0" dirty="0" smtClean="0">
                          <a:ln>
                            <a:noFill/>
                          </a:ln>
                          <a:solidFill>
                            <a:schemeClr val="tx1"/>
                          </a:solidFill>
                          <a:effectLst/>
                          <a:latin typeface="Calibri" pitchFamily="34" charset="0"/>
                          <a:cs typeface="Calibri" pitchFamily="34" charset="0"/>
                        </a:rPr>
                        <a:t>University of Pittsburgh Model Center on SCI (lead) (PA)</a:t>
                      </a:r>
                      <a:r>
                        <a:rPr kumimoji="0" lang="en-US" sz="1600" b="0" i="0" u="none" strike="noStrike" cap="none" normalizeH="0" baseline="0" dirty="0" smtClean="0">
                          <a:ln>
                            <a:noFill/>
                          </a:ln>
                          <a:solidFill>
                            <a:schemeClr val="tx1"/>
                          </a:solidFill>
                          <a:effectLst/>
                          <a:latin typeface="Calibri" pitchFamily="34" charset="0"/>
                          <a:cs typeface="Calibri" pitchFamily="34" charset="0"/>
                        </a:rPr>
                        <a:t>, Midwest Regional SCI Care System (IL), Kentucky Regional SCIMS (KY), New England Regional SCI Center Network (MA), Spaulding-Harvard SCIMS (MA), Northern New Jersey SCIMS (NJ), Regional SCI Center of the Delaware Valley (PA)</a:t>
                      </a:r>
                      <a:r>
                        <a:rPr kumimoji="0" lang="en-US" sz="1600" b="0" i="1" u="none" strike="noStrike" cap="none" normalizeH="0" baseline="0" dirty="0" smtClean="0">
                          <a:ln>
                            <a:noFill/>
                          </a:ln>
                          <a:solidFill>
                            <a:schemeClr val="tx1"/>
                          </a:solidFill>
                          <a:effectLst/>
                          <a:latin typeface="Calibri" pitchFamily="34" charset="0"/>
                          <a:cs typeface="Calibri" pitchFamily="34" charset="0"/>
                        </a:rPr>
                        <a:t>,</a:t>
                      </a:r>
                      <a:r>
                        <a:rPr kumimoji="0" lang="en-US" sz="1600" b="0" i="0" u="none" strike="noStrike" cap="none" normalizeH="0" baseline="0" dirty="0" smtClean="0">
                          <a:ln>
                            <a:noFill/>
                          </a:ln>
                          <a:solidFill>
                            <a:schemeClr val="tx1"/>
                          </a:solidFill>
                          <a:effectLst/>
                          <a:latin typeface="Calibri" pitchFamily="34" charset="0"/>
                          <a:cs typeface="Calibri" pitchFamily="34" charset="0"/>
                        </a:rPr>
                        <a:t> and </a:t>
                      </a:r>
                      <a:r>
                        <a:rPr lang="en-US" sz="1600" b="0" kern="1200" dirty="0" smtClean="0">
                          <a:solidFill>
                            <a:schemeClr val="tx1"/>
                          </a:solidFill>
                          <a:latin typeface="Calibri" pitchFamily="34" charset="0"/>
                          <a:ea typeface="+mn-ea"/>
                          <a:cs typeface="Calibri" pitchFamily="34" charset="0"/>
                        </a:rPr>
                        <a:t>Northwest Regional SCI System (WA)</a:t>
                      </a:r>
                    </a:p>
                  </a:txBody>
                  <a:tcPr marT="45690" marB="4569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dirty="0" smtClean="0"/>
              <a:t>Collaborative Projects</a:t>
            </a:r>
            <a:br>
              <a:rPr lang="en-US" dirty="0" smtClean="0"/>
            </a:br>
            <a:r>
              <a:rPr lang="en-US" dirty="0" smtClean="0"/>
              <a:t>Priority Two 2012–2017</a:t>
            </a:r>
            <a:endParaRPr lang="en-US" dirty="0"/>
          </a:p>
        </p:txBody>
      </p:sp>
      <p:sp>
        <p:nvSpPr>
          <p:cNvPr id="39939" name="Rectangle 3"/>
          <p:cNvSpPr>
            <a:spLocks noGrp="1" noChangeArrowheads="1"/>
          </p:cNvSpPr>
          <p:nvPr>
            <p:ph idx="1"/>
          </p:nvPr>
        </p:nvSpPr>
        <p:spPr>
          <a:xfrm>
            <a:off x="457200" y="1600201"/>
            <a:ext cx="8229600" cy="4419599"/>
          </a:xfrm>
        </p:spPr>
        <p:txBody>
          <a:bodyPr>
            <a:normAutofit/>
          </a:bodyPr>
          <a:lstStyle/>
          <a:p>
            <a:r>
              <a:rPr lang="en-US" b="1" dirty="0" smtClean="0"/>
              <a:t>Collaborative projects </a:t>
            </a:r>
            <a:r>
              <a:rPr lang="en-US" dirty="0" smtClean="0"/>
              <a:t>are multisite research projects to conduct research that contributes to evidence-based rehabilitation interventions and clinical practice guidelines that improve the lives of individuals with SCI. Multisite research projects generally involve:</a:t>
            </a:r>
          </a:p>
          <a:p>
            <a:pPr lvl="1"/>
            <a:r>
              <a:rPr lang="en-US" dirty="0" smtClean="0"/>
              <a:t>Three or more SCIMS centers (and may include non-SCIMS sites), and</a:t>
            </a:r>
          </a:p>
          <a:p>
            <a:pPr lvl="1"/>
            <a:r>
              <a:rPr lang="en-US" dirty="0" smtClean="0"/>
              <a:t>Research to improve long-term outcomes to answer questions important to SCI rehabilitation.</a:t>
            </a:r>
          </a:p>
          <a:p>
            <a:pPr marL="5486400" lvl="1" indent="0">
              <a:spcBef>
                <a:spcPts val="600"/>
              </a:spcBef>
              <a:spcAft>
                <a:spcPts val="0"/>
              </a:spcAft>
              <a:buNone/>
            </a:pPr>
            <a:r>
              <a:rPr lang="en-US" sz="1600" i="1" dirty="0">
                <a:solidFill>
                  <a:srgbClr val="981A32"/>
                </a:solidFill>
              </a:rPr>
              <a:t>Federal Register, Volume 76, Number </a:t>
            </a:r>
            <a:r>
              <a:rPr lang="en-US" sz="1600" i="1" dirty="0" smtClean="0">
                <a:solidFill>
                  <a:srgbClr val="981A32"/>
                </a:solidFill>
              </a:rPr>
              <a:t>111</a:t>
            </a:r>
            <a:endParaRPr lang="en-US" sz="1600" i="1" dirty="0">
              <a:solidFill>
                <a:srgbClr val="981A32"/>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dirty="0" smtClean="0"/>
              <a:t>Collaborative Project</a:t>
            </a:r>
          </a:p>
        </p:txBody>
      </p:sp>
      <p:sp>
        <p:nvSpPr>
          <p:cNvPr id="43011" name="Rectangle 3"/>
          <p:cNvSpPr>
            <a:spLocks noGrp="1" noChangeArrowheads="1"/>
          </p:cNvSpPr>
          <p:nvPr>
            <p:ph idx="1"/>
          </p:nvPr>
        </p:nvSpPr>
        <p:spPr/>
        <p:txBody>
          <a:bodyPr>
            <a:normAutofit lnSpcReduction="10000"/>
          </a:bodyPr>
          <a:lstStyle/>
          <a:p>
            <a:pPr>
              <a:spcAft>
                <a:spcPts val="0"/>
              </a:spcAft>
            </a:pPr>
            <a:r>
              <a:rPr lang="en-US" b="1" dirty="0" smtClean="0"/>
              <a:t>Collaboration on Mobility Training (COMIT)</a:t>
            </a:r>
          </a:p>
          <a:p>
            <a:pPr lvl="1"/>
            <a:r>
              <a:rPr lang="en-US" b="1" i="1" dirty="0" smtClean="0"/>
              <a:t>Goal:</a:t>
            </a:r>
            <a:r>
              <a:rPr lang="en-US" dirty="0" smtClean="0"/>
              <a:t> To determine the effect of a wheelchair skills training program and wheelchair maintenance training program on participation and quality of life in persons with SCI. </a:t>
            </a:r>
          </a:p>
          <a:p>
            <a:pPr lvl="1"/>
            <a:r>
              <a:rPr lang="en-US" b="1" i="1" dirty="0" smtClean="0"/>
              <a:t>Lead Center, PI: </a:t>
            </a:r>
            <a:r>
              <a:rPr lang="en-US" dirty="0" smtClean="0"/>
              <a:t>University of Pittsburgh Model Center on SCI, Michael </a:t>
            </a:r>
            <a:r>
              <a:rPr lang="en-US" dirty="0" err="1" smtClean="0"/>
              <a:t>Boninger</a:t>
            </a:r>
            <a:r>
              <a:rPr lang="en-US" dirty="0" smtClean="0"/>
              <a:t>, M.D.</a:t>
            </a:r>
          </a:p>
          <a:p>
            <a:pPr lvl="1">
              <a:spcAft>
                <a:spcPts val="600"/>
              </a:spcAft>
            </a:pPr>
            <a:r>
              <a:rPr lang="en-US" dirty="0" smtClean="0"/>
              <a:t>Collaborating Centers:</a:t>
            </a:r>
          </a:p>
          <a:p>
            <a:pPr lvl="2">
              <a:spcAft>
                <a:spcPts val="600"/>
              </a:spcAft>
            </a:pPr>
            <a:r>
              <a:rPr lang="en-US" dirty="0" smtClean="0"/>
              <a:t>Northern New Jersey SCI Model System</a:t>
            </a:r>
          </a:p>
          <a:p>
            <a:pPr lvl="2">
              <a:spcAft>
                <a:spcPts val="600"/>
              </a:spcAft>
            </a:pPr>
            <a:r>
              <a:rPr lang="en-US" dirty="0" smtClean="0"/>
              <a:t>Midwest Regional SCI Model System</a:t>
            </a:r>
          </a:p>
          <a:p>
            <a:pPr lvl="2">
              <a:spcAft>
                <a:spcPts val="600"/>
              </a:spcAft>
            </a:pPr>
            <a:r>
              <a:rPr lang="en-US" dirty="0" smtClean="0"/>
              <a:t>South Florida SCI Model System</a:t>
            </a:r>
          </a:p>
          <a:p>
            <a:pPr lvl="2">
              <a:spcAft>
                <a:spcPts val="600"/>
              </a:spcAft>
            </a:pPr>
            <a:r>
              <a:rPr lang="en-US" dirty="0" smtClean="0"/>
              <a:t>Dalhousie University (not a model system)</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dirty="0" smtClean="0"/>
              <a:t>National SCI Database</a:t>
            </a:r>
          </a:p>
        </p:txBody>
      </p:sp>
      <p:sp>
        <p:nvSpPr>
          <p:cNvPr id="45059" name="Rectangle 3"/>
          <p:cNvSpPr>
            <a:spLocks noGrp="1" noChangeArrowheads="1"/>
          </p:cNvSpPr>
          <p:nvPr>
            <p:ph idx="1"/>
          </p:nvPr>
        </p:nvSpPr>
        <p:spPr/>
        <p:txBody>
          <a:bodyPr/>
          <a:lstStyle/>
          <a:p>
            <a:pPr>
              <a:spcAft>
                <a:spcPts val="0"/>
              </a:spcAft>
            </a:pPr>
            <a:r>
              <a:rPr lang="en-US" sz="2200" dirty="0" smtClean="0"/>
              <a:t>Began in 1975</a:t>
            </a:r>
          </a:p>
          <a:p>
            <a:pPr lvl="1">
              <a:spcAft>
                <a:spcPts val="600"/>
              </a:spcAft>
            </a:pPr>
            <a:r>
              <a:rPr lang="en-US" sz="2100" dirty="0" smtClean="0"/>
              <a:t>Data obtained retrospectively to 1973 and prospectively since 1975</a:t>
            </a:r>
          </a:p>
          <a:p>
            <a:pPr>
              <a:spcAft>
                <a:spcPts val="600"/>
              </a:spcAft>
            </a:pPr>
            <a:r>
              <a:rPr lang="en-US" sz="2200" dirty="0" smtClean="0"/>
              <a:t>Captures approximately 13% of all new SCI occurring in the United States</a:t>
            </a:r>
          </a:p>
          <a:p>
            <a:pPr>
              <a:spcAft>
                <a:spcPts val="600"/>
              </a:spcAft>
            </a:pPr>
            <a:r>
              <a:rPr lang="en-US" sz="2200" dirty="0" smtClean="0"/>
              <a:t>National SCI Statistical Center at the University of Alabama at Birmingham has managed the database since 1983</a:t>
            </a:r>
          </a:p>
          <a:p>
            <a:pPr>
              <a:spcAft>
                <a:spcPts val="0"/>
              </a:spcAft>
            </a:pPr>
            <a:r>
              <a:rPr lang="en-US" sz="2200" dirty="0"/>
              <a:t>As of March 2013</a:t>
            </a:r>
          </a:p>
          <a:p>
            <a:pPr lvl="1">
              <a:spcAft>
                <a:spcPts val="0"/>
              </a:spcAft>
            </a:pPr>
            <a:r>
              <a:rPr lang="en-US" sz="2100" dirty="0"/>
              <a:t>Registry</a:t>
            </a:r>
            <a:r>
              <a:rPr lang="en-US" sz="2400" dirty="0"/>
              <a:t>—</a:t>
            </a:r>
            <a:r>
              <a:rPr lang="en-US" sz="2100" dirty="0"/>
              <a:t>12,345 participants (1987–2013)</a:t>
            </a:r>
          </a:p>
          <a:p>
            <a:pPr lvl="1">
              <a:spcAft>
                <a:spcPts val="0"/>
              </a:spcAft>
            </a:pPr>
            <a:r>
              <a:rPr lang="en-US" sz="2100" dirty="0"/>
              <a:t>Form I</a:t>
            </a:r>
            <a:r>
              <a:rPr lang="en-US" sz="2400" dirty="0"/>
              <a:t>—</a:t>
            </a:r>
            <a:r>
              <a:rPr lang="en-US" sz="2100" dirty="0"/>
              <a:t>29,377 participants (1973–2013)</a:t>
            </a:r>
          </a:p>
          <a:p>
            <a:pPr lvl="1">
              <a:spcAft>
                <a:spcPts val="0"/>
              </a:spcAft>
            </a:pPr>
            <a:r>
              <a:rPr lang="en-US" sz="2100" dirty="0"/>
              <a:t>Form II</a:t>
            </a:r>
            <a:r>
              <a:rPr lang="en-US" sz="2400" dirty="0"/>
              <a:t>—</a:t>
            </a:r>
            <a:r>
              <a:rPr lang="en-US" sz="2100" dirty="0"/>
              <a:t>107,742 records (1975–2013) among 24,080 participants, with the longest </a:t>
            </a:r>
            <a:r>
              <a:rPr lang="en-US" sz="2100" dirty="0" err="1"/>
              <a:t>followup</a:t>
            </a:r>
            <a:r>
              <a:rPr lang="en-US" sz="2100" dirty="0"/>
              <a:t> of 40 years post injury</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dirty="0" smtClean="0"/>
              <a:t>National SCI Database Goals</a:t>
            </a:r>
          </a:p>
        </p:txBody>
      </p:sp>
      <p:sp>
        <p:nvSpPr>
          <p:cNvPr id="43011" name="Rectangle 3"/>
          <p:cNvSpPr>
            <a:spLocks noGrp="1" noChangeArrowheads="1"/>
          </p:cNvSpPr>
          <p:nvPr>
            <p:ph idx="1"/>
          </p:nvPr>
        </p:nvSpPr>
        <p:spPr/>
        <p:txBody>
          <a:bodyPr/>
          <a:lstStyle/>
          <a:p>
            <a:r>
              <a:rPr lang="en-US" dirty="0" smtClean="0"/>
              <a:t>Examine the longitudinal course of SCI</a:t>
            </a:r>
          </a:p>
          <a:p>
            <a:pPr>
              <a:spcAft>
                <a:spcPts val="0"/>
              </a:spcAft>
            </a:pPr>
            <a:r>
              <a:rPr lang="en-US" dirty="0" smtClean="0"/>
              <a:t>Evaluate trends over time</a:t>
            </a:r>
          </a:p>
          <a:p>
            <a:pPr lvl="1"/>
            <a:r>
              <a:rPr lang="en-US" dirty="0" smtClean="0"/>
              <a:t>Etiology, demographics, injury characteristics, health services delivery, treatment outcomes, etc. </a:t>
            </a:r>
          </a:p>
          <a:p>
            <a:r>
              <a:rPr lang="en-US" dirty="0" smtClean="0"/>
              <a:t>Establish rehabilitation outcomes standards</a:t>
            </a:r>
          </a:p>
          <a:p>
            <a:pPr>
              <a:spcAft>
                <a:spcPts val="0"/>
              </a:spcAft>
            </a:pPr>
            <a:r>
              <a:rPr lang="en-US" dirty="0" smtClean="0"/>
              <a:t>Facilitate other research</a:t>
            </a:r>
          </a:p>
          <a:p>
            <a:pPr lvl="1"/>
            <a:r>
              <a:rPr lang="en-US" dirty="0" smtClean="0"/>
              <a:t>Generate research hypotheses</a:t>
            </a:r>
          </a:p>
          <a:p>
            <a:pPr lvl="1"/>
            <a:r>
              <a:rPr lang="en-US" dirty="0" smtClean="0"/>
              <a:t>Identify study subjects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smtClean="0"/>
              <a:t>The Genesis of the SCIMS</a:t>
            </a:r>
            <a:endParaRPr lang="en-US" sz="3600" dirty="0" smtClean="0"/>
          </a:p>
        </p:txBody>
      </p:sp>
      <p:sp>
        <p:nvSpPr>
          <p:cNvPr id="7171" name="Rectangle 3"/>
          <p:cNvSpPr>
            <a:spLocks noGrp="1" noChangeArrowheads="1"/>
          </p:cNvSpPr>
          <p:nvPr>
            <p:ph idx="1"/>
          </p:nvPr>
        </p:nvSpPr>
        <p:spPr>
          <a:xfrm>
            <a:off x="457200" y="1600201"/>
            <a:ext cx="8229600" cy="4419599"/>
          </a:xfrm>
        </p:spPr>
        <p:txBody>
          <a:bodyPr>
            <a:normAutofit lnSpcReduction="10000"/>
          </a:bodyPr>
          <a:lstStyle/>
          <a:p>
            <a:r>
              <a:rPr lang="en-US" dirty="0" smtClean="0"/>
              <a:t>Despite advances in understanding SCI, approaches to treatment remained largely fragmented, and comprehensive rehabilitation failed to become widely adopted in the Western Hemisphere … until John Young (1919–1990) resolved to correct this. </a:t>
            </a:r>
          </a:p>
          <a:p>
            <a:pPr>
              <a:spcAft>
                <a:spcPts val="600"/>
              </a:spcAft>
            </a:pPr>
            <a:r>
              <a:rPr lang="en-US" dirty="0" smtClean="0"/>
              <a:t>With the assistance of J. Paul Thomas, then Director of the Medical Sciences Program at the Rehabilitation Services Administration, John Young obtained a Federal grant in 1970 to demonstrate the superiority of comprehensive versus fragmented SCI care in Phoenix, Arizona … and called this demonstration a ‘‘Model System.’’</a:t>
            </a:r>
          </a:p>
          <a:p>
            <a:pPr marL="0" indent="0" algn="r">
              <a:buNone/>
            </a:pPr>
            <a:r>
              <a:rPr lang="en-US" sz="1800" i="1" dirty="0">
                <a:solidFill>
                  <a:srgbClr val="981A32"/>
                </a:solidFill>
                <a:latin typeface="Calibri" pitchFamily="34" charset="0"/>
                <a:cs typeface="Calibri" pitchFamily="34" charset="0"/>
              </a:rPr>
              <a:t>Donovan, </a:t>
            </a:r>
            <a:r>
              <a:rPr lang="en-US" sz="1800" i="1" dirty="0" smtClean="0">
                <a:solidFill>
                  <a:srgbClr val="981A32"/>
                </a:solidFill>
                <a:latin typeface="Calibri" pitchFamily="34" charset="0"/>
                <a:cs typeface="Calibri" pitchFamily="34" charset="0"/>
              </a:rPr>
              <a:t>2006</a:t>
            </a:r>
            <a:endParaRPr lang="en-US" sz="1800" i="1" dirty="0">
              <a:solidFill>
                <a:srgbClr val="981A32"/>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dirty="0" smtClean="0"/>
              <a:t>National SCI Database </a:t>
            </a:r>
            <a:br>
              <a:rPr lang="en-US" dirty="0" smtClean="0"/>
            </a:br>
            <a:r>
              <a:rPr lang="en-US" dirty="0" smtClean="0"/>
              <a:t>Data Sharing Policy</a:t>
            </a:r>
          </a:p>
        </p:txBody>
      </p:sp>
      <p:sp>
        <p:nvSpPr>
          <p:cNvPr id="47107" name="Rectangle 3"/>
          <p:cNvSpPr>
            <a:spLocks noGrp="1" noChangeArrowheads="1"/>
          </p:cNvSpPr>
          <p:nvPr>
            <p:ph idx="1"/>
          </p:nvPr>
        </p:nvSpPr>
        <p:spPr/>
        <p:txBody>
          <a:bodyPr/>
          <a:lstStyle/>
          <a:p>
            <a:pPr marL="0" indent="0">
              <a:buNone/>
            </a:pPr>
            <a:r>
              <a:rPr lang="en-US" b="1" dirty="0" smtClean="0"/>
              <a:t>Internal Requests </a:t>
            </a:r>
          </a:p>
          <a:p>
            <a:r>
              <a:rPr lang="en-US" sz="1900" dirty="0" smtClean="0"/>
              <a:t>SCIMS centers are requested to share manuscript proposals, using the National SCI Database, via email notification to avoid conflicts and invite collaboration</a:t>
            </a:r>
          </a:p>
          <a:p>
            <a:r>
              <a:rPr lang="en-US" sz="1900" dirty="0" smtClean="0"/>
              <a:t>Comparing SCIMS centers is prohibited</a:t>
            </a:r>
          </a:p>
          <a:p>
            <a:r>
              <a:rPr lang="en-US" sz="1900" dirty="0" smtClean="0"/>
              <a:t>A Data Use Agreement must be signed with National SCI Statistical Center</a:t>
            </a:r>
          </a:p>
          <a:p>
            <a:r>
              <a:rPr lang="en-US" sz="1900" dirty="0" smtClean="0"/>
              <a:t>All publications must acknowledge NIDRR</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dirty="0" smtClean="0"/>
              <a:t>National SCI Database </a:t>
            </a:r>
            <a:br>
              <a:rPr lang="en-US" dirty="0" smtClean="0"/>
            </a:br>
            <a:r>
              <a:rPr lang="en-US" dirty="0" smtClean="0"/>
              <a:t>Data Sharing Policy </a:t>
            </a:r>
            <a:r>
              <a:rPr lang="en-US" sz="3600" dirty="0" smtClean="0"/>
              <a:t>(continued)</a:t>
            </a:r>
          </a:p>
        </p:txBody>
      </p:sp>
      <p:sp>
        <p:nvSpPr>
          <p:cNvPr id="48131" name="Rectangle 3"/>
          <p:cNvSpPr>
            <a:spLocks noGrp="1" noChangeArrowheads="1"/>
          </p:cNvSpPr>
          <p:nvPr>
            <p:ph idx="1"/>
          </p:nvPr>
        </p:nvSpPr>
        <p:spPr/>
        <p:txBody>
          <a:bodyPr>
            <a:normAutofit/>
          </a:bodyPr>
          <a:lstStyle/>
          <a:p>
            <a:pPr marL="0" indent="0">
              <a:spcAft>
                <a:spcPts val="0"/>
              </a:spcAft>
              <a:buNone/>
            </a:pPr>
            <a:r>
              <a:rPr lang="en-US" b="1" dirty="0" smtClean="0"/>
              <a:t>External Requests</a:t>
            </a:r>
          </a:p>
          <a:p>
            <a:pPr>
              <a:spcAft>
                <a:spcPts val="600"/>
              </a:spcAft>
            </a:pPr>
            <a:r>
              <a:rPr lang="en-US" sz="1900" dirty="0" smtClean="0"/>
              <a:t>Requestor must provide a proposal, outlining the study purpose and methods, commercial use/relationships, confidentiality protections, responsible party, data required, and proof of IRB (institutional review board) approval</a:t>
            </a:r>
          </a:p>
          <a:p>
            <a:pPr>
              <a:spcAft>
                <a:spcPts val="600"/>
              </a:spcAft>
            </a:pPr>
            <a:r>
              <a:rPr lang="en-US" sz="1900" dirty="0" smtClean="0"/>
              <a:t>The proposal must be reviewed by NSCISC and the Executive Committee; the final proposal is then forwarded to the SCIMS Project Directors and NIDRR</a:t>
            </a:r>
          </a:p>
          <a:p>
            <a:pPr>
              <a:spcAft>
                <a:spcPts val="600"/>
              </a:spcAft>
            </a:pPr>
            <a:r>
              <a:rPr lang="en-US" sz="1900" dirty="0" smtClean="0"/>
              <a:t>The decision to release data is made by a majority vote of the Project Directors</a:t>
            </a:r>
          </a:p>
          <a:p>
            <a:pPr>
              <a:spcAft>
                <a:spcPts val="600"/>
              </a:spcAft>
            </a:pPr>
            <a:r>
              <a:rPr lang="en-US" sz="1900" dirty="0" smtClean="0"/>
              <a:t>Data up to 5 years prior to the request date will be available</a:t>
            </a:r>
          </a:p>
          <a:p>
            <a:pPr>
              <a:spcAft>
                <a:spcPts val="600"/>
              </a:spcAft>
            </a:pPr>
            <a:r>
              <a:rPr lang="en-US" sz="1900" dirty="0" smtClean="0"/>
              <a:t>A copy of the manuscript must be sent to NSCISC for review before submitting it for publication</a:t>
            </a:r>
          </a:p>
          <a:p>
            <a:pPr>
              <a:spcAft>
                <a:spcPts val="600"/>
              </a:spcAft>
            </a:pPr>
            <a:r>
              <a:rPr lang="en-US" sz="1900" dirty="0" smtClean="0"/>
              <a:t>All publications must acknowledge NIDRR and have an appropriate  disclaimer</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dirty="0" smtClean="0"/>
              <a:t>Eligibility for the SCIMS</a:t>
            </a:r>
          </a:p>
        </p:txBody>
      </p:sp>
      <p:sp>
        <p:nvSpPr>
          <p:cNvPr id="46083" name="Rectangle 3"/>
          <p:cNvSpPr>
            <a:spLocks noGrp="1" noChangeArrowheads="1"/>
          </p:cNvSpPr>
          <p:nvPr>
            <p:ph idx="1"/>
          </p:nvPr>
        </p:nvSpPr>
        <p:spPr/>
        <p:txBody>
          <a:bodyPr>
            <a:normAutofit lnSpcReduction="10000"/>
          </a:bodyPr>
          <a:lstStyle/>
          <a:p>
            <a:pPr>
              <a:spcAft>
                <a:spcPts val="600"/>
              </a:spcAft>
            </a:pPr>
            <a:r>
              <a:rPr lang="en-US" sz="2200" dirty="0" smtClean="0"/>
              <a:t>Presence of an external traumatic event that results in a SCI</a:t>
            </a:r>
          </a:p>
          <a:p>
            <a:pPr>
              <a:spcAft>
                <a:spcPts val="600"/>
              </a:spcAft>
            </a:pPr>
            <a:r>
              <a:rPr lang="en-US" sz="2200" dirty="0" smtClean="0"/>
              <a:t>Temporary or permanent loss of sensory and/or motor function as a result of the traumatic event </a:t>
            </a:r>
          </a:p>
          <a:p>
            <a:pPr>
              <a:spcAft>
                <a:spcPts val="600"/>
              </a:spcAft>
            </a:pPr>
            <a:r>
              <a:rPr lang="en-US" sz="2200" dirty="0" smtClean="0"/>
              <a:t>Admission to the system within 1 year of the injury</a:t>
            </a:r>
          </a:p>
          <a:p>
            <a:pPr>
              <a:spcAft>
                <a:spcPts val="0"/>
              </a:spcAft>
            </a:pPr>
            <a:r>
              <a:rPr lang="en-US" sz="2200" dirty="0" smtClean="0"/>
              <a:t>Discharge from the system as:</a:t>
            </a:r>
          </a:p>
          <a:p>
            <a:pPr lvl="1">
              <a:spcAft>
                <a:spcPts val="0"/>
              </a:spcAft>
            </a:pPr>
            <a:r>
              <a:rPr lang="en-US" sz="2000" dirty="0"/>
              <a:t>I</a:t>
            </a:r>
            <a:r>
              <a:rPr lang="en-US" sz="2000" dirty="0" smtClean="0"/>
              <a:t>npatient acute </a:t>
            </a:r>
            <a:r>
              <a:rPr lang="en-US" sz="2000" dirty="0"/>
              <a:t>rehabilitation is </a:t>
            </a:r>
            <a:r>
              <a:rPr lang="en-US" sz="2000" dirty="0" smtClean="0"/>
              <a:t>completed </a:t>
            </a:r>
            <a:r>
              <a:rPr lang="en-US" sz="2000" dirty="0"/>
              <a:t>,</a:t>
            </a:r>
            <a:endParaRPr lang="en-US" sz="2000" dirty="0" smtClean="0"/>
          </a:p>
          <a:p>
            <a:pPr lvl="1">
              <a:spcAft>
                <a:spcPts val="0"/>
              </a:spcAft>
            </a:pPr>
            <a:r>
              <a:rPr lang="en-US" sz="2000" dirty="0"/>
              <a:t>A</a:t>
            </a:r>
            <a:r>
              <a:rPr lang="en-US" sz="2000" dirty="0" smtClean="0"/>
              <a:t> neurologic status of normal or minimal </a:t>
            </a:r>
            <a:r>
              <a:rPr lang="en-US" sz="2000" dirty="0"/>
              <a:t>deficit is </a:t>
            </a:r>
            <a:r>
              <a:rPr lang="en-US" sz="2000" dirty="0" smtClean="0"/>
              <a:t>achieved </a:t>
            </a:r>
            <a:r>
              <a:rPr lang="en-US" sz="2000" dirty="0"/>
              <a:t>, </a:t>
            </a:r>
            <a:r>
              <a:rPr lang="en-US" sz="2000" dirty="0" smtClean="0"/>
              <a:t>or  </a:t>
            </a:r>
          </a:p>
          <a:p>
            <a:pPr lvl="1">
              <a:spcAft>
                <a:spcPts val="600"/>
              </a:spcAft>
            </a:pPr>
            <a:r>
              <a:rPr lang="en-US" sz="2000" dirty="0" smtClean="0"/>
              <a:t>When deceased</a:t>
            </a:r>
          </a:p>
          <a:p>
            <a:pPr>
              <a:spcAft>
                <a:spcPts val="600"/>
              </a:spcAft>
            </a:pPr>
            <a:r>
              <a:rPr lang="en-US" sz="2200" dirty="0" smtClean="0"/>
              <a:t>Must not have completed an organized rehabilitation program before admission to the system</a:t>
            </a:r>
          </a:p>
          <a:p>
            <a:pPr>
              <a:spcAft>
                <a:spcPts val="600"/>
              </a:spcAft>
            </a:pPr>
            <a:r>
              <a:rPr lang="en-US" sz="2200" dirty="0" smtClean="0"/>
              <a:t>Signed informed consent and Health Insurance Portability and Accountability Act (HIPAA) forms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dirty="0" smtClean="0"/>
              <a:t>National SCI Database Structure</a:t>
            </a:r>
          </a:p>
        </p:txBody>
      </p:sp>
      <p:sp>
        <p:nvSpPr>
          <p:cNvPr id="47107" name="Rectangle 3"/>
          <p:cNvSpPr>
            <a:spLocks noGrp="1" noChangeArrowheads="1"/>
          </p:cNvSpPr>
          <p:nvPr>
            <p:ph idx="1"/>
          </p:nvPr>
        </p:nvSpPr>
        <p:spPr/>
        <p:txBody>
          <a:bodyPr/>
          <a:lstStyle/>
          <a:p>
            <a:pPr marL="0" indent="0">
              <a:spcAft>
                <a:spcPts val="0"/>
              </a:spcAft>
              <a:buNone/>
            </a:pPr>
            <a:r>
              <a:rPr lang="en-US" b="1" dirty="0" smtClean="0"/>
              <a:t>Form I or Registry (inpatient data collection at enrollment)</a:t>
            </a:r>
          </a:p>
          <a:p>
            <a:r>
              <a:rPr lang="en-US" dirty="0" smtClean="0"/>
              <a:t>Initial hospital care data</a:t>
            </a:r>
          </a:p>
          <a:p>
            <a:pPr>
              <a:spcAft>
                <a:spcPts val="0"/>
              </a:spcAft>
            </a:pPr>
            <a:r>
              <a:rPr lang="en-US" dirty="0" smtClean="0"/>
              <a:t>Patients residing outside the catchment area are enrolled in the Registry</a:t>
            </a:r>
          </a:p>
          <a:p>
            <a:pPr lvl="1"/>
            <a:r>
              <a:rPr lang="en-US" dirty="0" smtClean="0"/>
              <a:t>Less detailed data collection than Form I and no longitudinal </a:t>
            </a:r>
            <a:r>
              <a:rPr lang="en-US" dirty="0" err="1" smtClean="0"/>
              <a:t>followup</a:t>
            </a:r>
            <a:r>
              <a:rPr lang="en-US" dirty="0" smtClean="0"/>
              <a:t> data are collected for Registry cases</a:t>
            </a:r>
          </a:p>
          <a:p>
            <a:pPr marL="0" indent="0">
              <a:spcAft>
                <a:spcPts val="0"/>
              </a:spcAft>
              <a:buNone/>
            </a:pPr>
            <a:r>
              <a:rPr lang="en-US" b="1" dirty="0" smtClean="0"/>
              <a:t>Form II (</a:t>
            </a:r>
            <a:r>
              <a:rPr lang="en-US" b="1" dirty="0" err="1" smtClean="0"/>
              <a:t>followup</a:t>
            </a:r>
            <a:r>
              <a:rPr lang="en-US" b="1" dirty="0" smtClean="0"/>
              <a:t> data collection)</a:t>
            </a:r>
          </a:p>
          <a:p>
            <a:r>
              <a:rPr lang="en-US" dirty="0" err="1" smtClean="0"/>
              <a:t>Followup</a:t>
            </a:r>
            <a:r>
              <a:rPr lang="en-US" dirty="0" smtClean="0"/>
              <a:t> data on Form I participants</a:t>
            </a:r>
          </a:p>
          <a:p>
            <a:r>
              <a:rPr lang="en-US" dirty="0" smtClean="0"/>
              <a:t>Currently in years 1, 5, 10, and every 5 years thereafter</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dirty="0" smtClean="0"/>
              <a:t>Data Collection Sources</a:t>
            </a:r>
          </a:p>
        </p:txBody>
      </p:sp>
      <p:sp>
        <p:nvSpPr>
          <p:cNvPr id="48131" name="Rectangle 3"/>
          <p:cNvSpPr>
            <a:spLocks noGrp="1" noChangeArrowheads="1"/>
          </p:cNvSpPr>
          <p:nvPr>
            <p:ph idx="1"/>
          </p:nvPr>
        </p:nvSpPr>
        <p:spPr/>
        <p:txBody>
          <a:bodyPr/>
          <a:lstStyle/>
          <a:p>
            <a:pPr>
              <a:spcAft>
                <a:spcPts val="0"/>
              </a:spcAft>
            </a:pPr>
            <a:r>
              <a:rPr lang="en-US" dirty="0" smtClean="0"/>
              <a:t>Medical record review</a:t>
            </a:r>
          </a:p>
          <a:p>
            <a:pPr lvl="1"/>
            <a:r>
              <a:rPr lang="en-US" dirty="0" smtClean="0"/>
              <a:t>May be supplemented by site-specific data collection forms completed by clinicians or inpatient interview</a:t>
            </a:r>
          </a:p>
          <a:p>
            <a:pPr>
              <a:spcAft>
                <a:spcPts val="0"/>
              </a:spcAft>
            </a:pPr>
            <a:r>
              <a:rPr lang="en-US" dirty="0" smtClean="0"/>
              <a:t>Neurological examination </a:t>
            </a:r>
          </a:p>
          <a:p>
            <a:pPr lvl="1"/>
            <a:r>
              <a:rPr lang="en-US" dirty="0" smtClean="0"/>
              <a:t>Typically conducted as part of routine SCI care</a:t>
            </a:r>
          </a:p>
          <a:p>
            <a:pPr>
              <a:spcAft>
                <a:spcPts val="0"/>
              </a:spcAft>
            </a:pPr>
            <a:r>
              <a:rPr lang="en-US" dirty="0" smtClean="0"/>
              <a:t>Patient interview </a:t>
            </a:r>
          </a:p>
          <a:p>
            <a:pPr lvl="1"/>
            <a:r>
              <a:rPr lang="en-US" dirty="0" smtClean="0"/>
              <a:t>Telephone, mailed questionnaire, in-person interview</a:t>
            </a:r>
          </a:p>
          <a:p>
            <a:r>
              <a:rPr lang="en-US" dirty="0" smtClean="0"/>
              <a:t>Death records</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dirty="0" err="1" smtClean="0"/>
              <a:t>Followup</a:t>
            </a:r>
            <a:r>
              <a:rPr lang="en-US" dirty="0" smtClean="0"/>
              <a:t> Guidelines</a:t>
            </a:r>
          </a:p>
        </p:txBody>
      </p:sp>
      <p:sp>
        <p:nvSpPr>
          <p:cNvPr id="52227" name="Rectangle 3"/>
          <p:cNvSpPr>
            <a:spLocks noGrp="1" noChangeArrowheads="1"/>
          </p:cNvSpPr>
          <p:nvPr>
            <p:ph idx="1"/>
          </p:nvPr>
        </p:nvSpPr>
        <p:spPr/>
        <p:txBody>
          <a:bodyPr>
            <a:normAutofit lnSpcReduction="10000"/>
          </a:bodyPr>
          <a:lstStyle/>
          <a:p>
            <a:pPr>
              <a:spcAft>
                <a:spcPts val="0"/>
              </a:spcAft>
            </a:pPr>
            <a:r>
              <a:rPr lang="en-US" dirty="0" smtClean="0"/>
              <a:t>Find participants</a:t>
            </a:r>
          </a:p>
          <a:p>
            <a:pPr lvl="1">
              <a:spcAft>
                <a:spcPts val="0"/>
              </a:spcAft>
            </a:pPr>
            <a:r>
              <a:rPr lang="en-US" dirty="0" smtClean="0"/>
              <a:t>Check the Social Security Death Index (SSDI), genealogy, or other death search site for record of death</a:t>
            </a:r>
          </a:p>
          <a:p>
            <a:pPr lvl="1">
              <a:spcAft>
                <a:spcPts val="0"/>
              </a:spcAft>
            </a:pPr>
            <a:r>
              <a:rPr lang="en-US" dirty="0" smtClean="0"/>
              <a:t>Search system (hospital and clinical) records for recent activity and updated contact information</a:t>
            </a:r>
          </a:p>
          <a:p>
            <a:pPr lvl="1">
              <a:spcAft>
                <a:spcPts val="900"/>
              </a:spcAft>
            </a:pPr>
            <a:r>
              <a:rPr lang="en-US" dirty="0" smtClean="0"/>
              <a:t>Conduct at least two free Internet searches and a fee-based search if available</a:t>
            </a:r>
          </a:p>
          <a:p>
            <a:pPr>
              <a:spcAft>
                <a:spcPts val="900"/>
              </a:spcAft>
            </a:pPr>
            <a:r>
              <a:rPr lang="en-US" dirty="0" smtClean="0"/>
              <a:t>Attempt to schedule a clinical </a:t>
            </a:r>
            <a:r>
              <a:rPr lang="en-US" dirty="0" err="1" smtClean="0"/>
              <a:t>followup</a:t>
            </a:r>
            <a:r>
              <a:rPr lang="en-US" dirty="0" smtClean="0"/>
              <a:t> visit</a:t>
            </a:r>
          </a:p>
          <a:p>
            <a:pPr>
              <a:spcAft>
                <a:spcPts val="900"/>
              </a:spcAft>
            </a:pPr>
            <a:r>
              <a:rPr lang="en-US" dirty="0" smtClean="0"/>
              <a:t>Call viable phone numbers at least six times at different times of the day and week</a:t>
            </a:r>
          </a:p>
          <a:p>
            <a:r>
              <a:rPr lang="en-US" dirty="0" smtClean="0"/>
              <a:t>Mail a Form II survey to a viable address</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dirty="0" smtClean="0"/>
              <a:t>National SCI Database Variables</a:t>
            </a:r>
          </a:p>
        </p:txBody>
      </p:sp>
      <p:sp>
        <p:nvSpPr>
          <p:cNvPr id="50179" name="Rectangle 3"/>
          <p:cNvSpPr>
            <a:spLocks noGrp="1" noChangeArrowheads="1"/>
          </p:cNvSpPr>
          <p:nvPr>
            <p:ph idx="1"/>
          </p:nvPr>
        </p:nvSpPr>
        <p:spPr/>
        <p:txBody>
          <a:bodyPr/>
          <a:lstStyle/>
          <a:p>
            <a:r>
              <a:rPr lang="en-US" dirty="0" smtClean="0"/>
              <a:t>Demographics</a:t>
            </a:r>
          </a:p>
          <a:p>
            <a:r>
              <a:rPr lang="en-US" dirty="0" smtClean="0"/>
              <a:t>Injury characteristics (severity, etiology, associated injuries, spinal surgery, etc.)</a:t>
            </a:r>
          </a:p>
          <a:p>
            <a:r>
              <a:rPr lang="en-US" dirty="0" smtClean="0"/>
              <a:t>Hospitalizations</a:t>
            </a:r>
          </a:p>
          <a:p>
            <a:r>
              <a:rPr lang="en-US" dirty="0" smtClean="0"/>
              <a:t>Medical, functional, and psychosocial outcomes measures</a:t>
            </a:r>
          </a:p>
          <a:p>
            <a:r>
              <a:rPr lang="en-US" dirty="0" smtClean="0"/>
              <a:t>Use of assistive technology</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dirty="0" smtClean="0"/>
              <a:t>Demographics </a:t>
            </a:r>
            <a:br>
              <a:rPr lang="en-US" dirty="0" smtClean="0"/>
            </a:br>
            <a:r>
              <a:rPr lang="en-US" sz="2100" dirty="0" smtClean="0"/>
              <a:t>(at the time of injury)</a:t>
            </a:r>
          </a:p>
        </p:txBody>
      </p:sp>
      <p:sp>
        <p:nvSpPr>
          <p:cNvPr id="51203" name="Rectangle 3"/>
          <p:cNvSpPr>
            <a:spLocks noGrp="1" noChangeArrowheads="1"/>
          </p:cNvSpPr>
          <p:nvPr>
            <p:ph idx="1"/>
          </p:nvPr>
        </p:nvSpPr>
        <p:spPr/>
        <p:txBody>
          <a:bodyPr>
            <a:noAutofit/>
          </a:bodyPr>
          <a:lstStyle/>
          <a:p>
            <a:pPr>
              <a:spcAft>
                <a:spcPts val="600"/>
              </a:spcAft>
            </a:pPr>
            <a:r>
              <a:rPr lang="en-US" sz="2200" dirty="0" smtClean="0"/>
              <a:t>Age, sex, and race/ethnicity</a:t>
            </a:r>
          </a:p>
          <a:p>
            <a:pPr>
              <a:spcAft>
                <a:spcPts val="600"/>
              </a:spcAft>
            </a:pPr>
            <a:r>
              <a:rPr lang="en-US" sz="2200" dirty="0" smtClean="0"/>
              <a:t>English language ability</a:t>
            </a:r>
          </a:p>
          <a:p>
            <a:pPr>
              <a:spcAft>
                <a:spcPts val="600"/>
              </a:spcAft>
            </a:pPr>
            <a:r>
              <a:rPr lang="en-US" sz="2200" dirty="0" smtClean="0"/>
              <a:t>Marital status</a:t>
            </a:r>
          </a:p>
          <a:p>
            <a:pPr>
              <a:spcAft>
                <a:spcPts val="600"/>
              </a:spcAft>
            </a:pPr>
            <a:r>
              <a:rPr lang="en-US" sz="2200" dirty="0" smtClean="0"/>
              <a:t>Level of education</a:t>
            </a:r>
          </a:p>
          <a:p>
            <a:pPr>
              <a:spcAft>
                <a:spcPts val="600"/>
              </a:spcAft>
            </a:pPr>
            <a:r>
              <a:rPr lang="en-US" sz="2200" dirty="0" smtClean="0"/>
              <a:t>Occupational status and job census code</a:t>
            </a:r>
          </a:p>
          <a:p>
            <a:pPr>
              <a:spcAft>
                <a:spcPts val="600"/>
              </a:spcAft>
            </a:pPr>
            <a:r>
              <a:rPr lang="en-US" sz="2200" dirty="0" smtClean="0"/>
              <a:t>Primary insurance</a:t>
            </a:r>
          </a:p>
          <a:p>
            <a:pPr>
              <a:spcAft>
                <a:spcPts val="600"/>
              </a:spcAft>
            </a:pPr>
            <a:r>
              <a:rPr lang="en-US" sz="2200" dirty="0" smtClean="0"/>
              <a:t>Veteran status</a:t>
            </a:r>
          </a:p>
          <a:p>
            <a:pPr>
              <a:spcAft>
                <a:spcPts val="600"/>
              </a:spcAft>
            </a:pPr>
            <a:r>
              <a:rPr lang="en-US" sz="2200" dirty="0" smtClean="0"/>
              <a:t>Family income</a:t>
            </a:r>
          </a:p>
          <a:p>
            <a:pPr>
              <a:spcAft>
                <a:spcPts val="600"/>
              </a:spcAft>
            </a:pPr>
            <a:r>
              <a:rPr lang="en-US" sz="2200" dirty="0" smtClean="0"/>
              <a:t>Geographic identifiers (geocode) and ZIP code </a:t>
            </a:r>
          </a:p>
          <a:p>
            <a:pPr>
              <a:spcAft>
                <a:spcPts val="600"/>
              </a:spcAft>
            </a:pPr>
            <a:r>
              <a:rPr lang="en-US" sz="2200" dirty="0" smtClean="0"/>
              <a:t>Place of residence at admission and discharge</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Injury Characteristics</a:t>
            </a:r>
          </a:p>
        </p:txBody>
      </p:sp>
      <p:sp>
        <p:nvSpPr>
          <p:cNvPr id="55299" name="Rectangle 3"/>
          <p:cNvSpPr>
            <a:spLocks noGrp="1" noChangeArrowheads="1"/>
          </p:cNvSpPr>
          <p:nvPr>
            <p:ph idx="1"/>
          </p:nvPr>
        </p:nvSpPr>
        <p:spPr/>
        <p:txBody>
          <a:bodyPr>
            <a:normAutofit/>
          </a:bodyPr>
          <a:lstStyle/>
          <a:p>
            <a:r>
              <a:rPr lang="en-US" dirty="0" smtClean="0"/>
              <a:t>Date of injury</a:t>
            </a:r>
          </a:p>
          <a:p>
            <a:r>
              <a:rPr lang="en-US" dirty="0" smtClean="0"/>
              <a:t>Traumatic etiology</a:t>
            </a:r>
          </a:p>
          <a:p>
            <a:r>
              <a:rPr lang="en-US" dirty="0" smtClean="0"/>
              <a:t>External cause of injury (ICD-10-CM)</a:t>
            </a:r>
          </a:p>
          <a:p>
            <a:r>
              <a:rPr lang="en-US" dirty="0" smtClean="0"/>
              <a:t>Work-related injury (yes/no)</a:t>
            </a:r>
          </a:p>
          <a:p>
            <a:r>
              <a:rPr lang="en-US" dirty="0" smtClean="0"/>
              <a:t>Vertebral injury (yes/no)</a:t>
            </a:r>
          </a:p>
          <a:p>
            <a:r>
              <a:rPr lang="en-US" dirty="0" smtClean="0"/>
              <a:t>Associated injuries (yes/no)</a:t>
            </a:r>
          </a:p>
          <a:p>
            <a:r>
              <a:rPr lang="en-US" dirty="0" smtClean="0"/>
              <a:t>Spinal surgery (yes/no)</a:t>
            </a:r>
          </a:p>
          <a:p>
            <a:r>
              <a:rPr lang="en-US" dirty="0" smtClean="0"/>
              <a:t>Associated TBI: severity</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dirty="0" smtClean="0"/>
              <a:t>Neurological Exam</a:t>
            </a:r>
          </a:p>
        </p:txBody>
      </p:sp>
      <p:sp>
        <p:nvSpPr>
          <p:cNvPr id="56323" name="Rectangle 3"/>
          <p:cNvSpPr>
            <a:spLocks noGrp="1" noChangeArrowheads="1"/>
          </p:cNvSpPr>
          <p:nvPr>
            <p:ph idx="1"/>
          </p:nvPr>
        </p:nvSpPr>
        <p:spPr>
          <a:xfrm>
            <a:off x="457200" y="1600201"/>
            <a:ext cx="8382000" cy="4190999"/>
          </a:xfrm>
        </p:spPr>
        <p:txBody>
          <a:bodyPr>
            <a:normAutofit lnSpcReduction="10000"/>
          </a:bodyPr>
          <a:lstStyle/>
          <a:p>
            <a:pPr>
              <a:spcAft>
                <a:spcPts val="0"/>
              </a:spcAft>
            </a:pPr>
            <a:r>
              <a:rPr lang="en-US" sz="2200" dirty="0" smtClean="0"/>
              <a:t>Collected at:</a:t>
            </a:r>
          </a:p>
          <a:p>
            <a:pPr lvl="1">
              <a:spcAft>
                <a:spcPts val="0"/>
              </a:spcAft>
            </a:pPr>
            <a:r>
              <a:rPr lang="en-US" sz="2000" dirty="0" smtClean="0"/>
              <a:t>Initial system admission </a:t>
            </a:r>
            <a:r>
              <a:rPr lang="en-US" sz="2000" dirty="0"/>
              <a:t>(for Day </a:t>
            </a:r>
            <a:r>
              <a:rPr lang="en-US" sz="2000" dirty="0" smtClean="0"/>
              <a:t>1 admit patients only) </a:t>
            </a:r>
          </a:p>
          <a:p>
            <a:pPr lvl="1">
              <a:spcAft>
                <a:spcPts val="0"/>
              </a:spcAft>
            </a:pPr>
            <a:r>
              <a:rPr lang="en-US" sz="2000" dirty="0" smtClean="0"/>
              <a:t>Admission to rehabilitation </a:t>
            </a:r>
          </a:p>
          <a:p>
            <a:pPr lvl="1">
              <a:spcAft>
                <a:spcPts val="0"/>
              </a:spcAft>
            </a:pPr>
            <a:r>
              <a:rPr lang="en-US" sz="2000" dirty="0" smtClean="0"/>
              <a:t>Discharge from rehabilitation</a:t>
            </a:r>
          </a:p>
          <a:p>
            <a:pPr lvl="1"/>
            <a:r>
              <a:rPr lang="en-US" sz="2000" dirty="0" smtClean="0"/>
              <a:t>First anniversary of injury </a:t>
            </a:r>
          </a:p>
          <a:p>
            <a:pPr>
              <a:spcAft>
                <a:spcPts val="0"/>
              </a:spcAft>
            </a:pPr>
            <a:r>
              <a:rPr lang="en-US" sz="2200" dirty="0" smtClean="0"/>
              <a:t>International Standards for Neurological Classification of SCI:</a:t>
            </a:r>
          </a:p>
          <a:p>
            <a:pPr lvl="1">
              <a:spcAft>
                <a:spcPts val="0"/>
              </a:spcAft>
            </a:pPr>
            <a:r>
              <a:rPr lang="en-US" sz="2000" dirty="0" smtClean="0"/>
              <a:t>Date of exam</a:t>
            </a:r>
          </a:p>
          <a:p>
            <a:pPr lvl="1">
              <a:spcAft>
                <a:spcPts val="0"/>
              </a:spcAft>
            </a:pPr>
            <a:r>
              <a:rPr lang="en-US" sz="2000" dirty="0" smtClean="0"/>
              <a:t>Motor scores (C5</a:t>
            </a:r>
            <a:r>
              <a:rPr lang="en-US" sz="2000" dirty="0" smtClean="0">
                <a:sym typeface="Symbol"/>
              </a:rPr>
              <a:t></a:t>
            </a:r>
            <a:r>
              <a:rPr lang="en-US" sz="2000" dirty="0" smtClean="0"/>
              <a:t>S1) and motor levels</a:t>
            </a:r>
          </a:p>
          <a:p>
            <a:pPr lvl="1">
              <a:spcAft>
                <a:spcPts val="0"/>
              </a:spcAft>
            </a:pPr>
            <a:r>
              <a:rPr lang="en-US" sz="2000" dirty="0" smtClean="0"/>
              <a:t>Presence of anal sensation and/or sphincter contraction</a:t>
            </a:r>
          </a:p>
          <a:p>
            <a:pPr lvl="1">
              <a:spcAft>
                <a:spcPts val="0"/>
              </a:spcAft>
            </a:pPr>
            <a:r>
              <a:rPr lang="en-US" sz="2000" dirty="0" smtClean="0"/>
              <a:t>Sensory score (C2</a:t>
            </a:r>
            <a:r>
              <a:rPr lang="en-US" sz="2000" dirty="0" smtClean="0">
                <a:sym typeface="Symbol"/>
              </a:rPr>
              <a:t></a:t>
            </a:r>
            <a:r>
              <a:rPr lang="en-US" sz="2000" dirty="0" smtClean="0"/>
              <a:t>S4/5) and sensory level</a:t>
            </a:r>
          </a:p>
          <a:p>
            <a:pPr lvl="1">
              <a:spcAft>
                <a:spcPts val="0"/>
              </a:spcAft>
            </a:pPr>
            <a:r>
              <a:rPr lang="en-US" sz="2000" dirty="0" smtClean="0"/>
              <a:t>Level of preserved neurologic function (left and right)</a:t>
            </a:r>
          </a:p>
          <a:p>
            <a:pPr lvl="1">
              <a:spcAft>
                <a:spcPts val="0"/>
              </a:spcAft>
            </a:pPr>
            <a:r>
              <a:rPr lang="en-US" sz="2000" dirty="0" smtClean="0"/>
              <a:t>Category of neurologic impairment</a:t>
            </a:r>
          </a:p>
          <a:p>
            <a:pPr lvl="1"/>
            <a:r>
              <a:rPr lang="en-US" sz="2000" dirty="0" smtClean="0"/>
              <a:t>American Spinal Injury Association (ASIA) Impairment Scale, A through 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smtClean="0"/>
              <a:t>The Genesis of the SCIMS </a:t>
            </a:r>
            <a:r>
              <a:rPr lang="en-US" sz="3600" dirty="0"/>
              <a:t>(continued)</a:t>
            </a:r>
            <a:endParaRPr lang="en-US" sz="3600" dirty="0" smtClean="0"/>
          </a:p>
        </p:txBody>
      </p:sp>
      <p:sp>
        <p:nvSpPr>
          <p:cNvPr id="8195" name="Rectangle 3"/>
          <p:cNvSpPr>
            <a:spLocks noGrp="1" noChangeArrowheads="1"/>
          </p:cNvSpPr>
          <p:nvPr>
            <p:ph idx="1"/>
          </p:nvPr>
        </p:nvSpPr>
        <p:spPr/>
        <p:txBody>
          <a:bodyPr>
            <a:normAutofit/>
          </a:bodyPr>
          <a:lstStyle/>
          <a:p>
            <a:r>
              <a:rPr lang="en-US" dirty="0" smtClean="0"/>
              <a:t>‘‘A Model System must be able to meet the needs of a person with SCI by competently treating the direct injury as well as all organ systems affected (of which there are many); the functional deficits that result, by providing training and equipment; the psychological adjustments that must be made; the vocational/</a:t>
            </a:r>
            <a:r>
              <a:rPr lang="en-US" dirty="0" err="1" smtClean="0"/>
              <a:t>avocational</a:t>
            </a:r>
            <a:r>
              <a:rPr lang="en-US" dirty="0" smtClean="0"/>
              <a:t> pursuits that must be changed; and the providing of long-term specialized care.</a:t>
            </a:r>
          </a:p>
          <a:p>
            <a:pPr marL="0" indent="0" algn="r">
              <a:buNone/>
            </a:pPr>
            <a:r>
              <a:rPr lang="en-US" dirty="0" smtClean="0">
                <a:solidFill>
                  <a:srgbClr val="981A32"/>
                </a:solidFill>
              </a:rPr>
              <a:t>—</a:t>
            </a:r>
            <a:r>
              <a:rPr lang="en-US" dirty="0" smtClean="0"/>
              <a:t> John Young</a:t>
            </a:r>
          </a:p>
          <a:p>
            <a:pPr marL="0" indent="0" algn="r">
              <a:spcBef>
                <a:spcPts val="4600"/>
              </a:spcBef>
              <a:spcAft>
                <a:spcPts val="0"/>
              </a:spcAft>
              <a:buNone/>
            </a:pPr>
            <a:r>
              <a:rPr lang="en-US" sz="1800" i="1" dirty="0">
                <a:solidFill>
                  <a:srgbClr val="981A32"/>
                </a:solidFill>
                <a:latin typeface="Calibri" pitchFamily="34" charset="0"/>
                <a:cs typeface="Calibri" pitchFamily="34" charset="0"/>
              </a:rPr>
              <a:t>Donovan, </a:t>
            </a:r>
            <a:r>
              <a:rPr lang="en-US" sz="1800" i="1" dirty="0" smtClean="0">
                <a:solidFill>
                  <a:srgbClr val="981A32"/>
                </a:solidFill>
                <a:latin typeface="Calibri" pitchFamily="34" charset="0"/>
                <a:cs typeface="Calibri" pitchFamily="34" charset="0"/>
              </a:rPr>
              <a:t>2006</a:t>
            </a:r>
            <a:endParaRPr lang="en-US" sz="1800" i="1" dirty="0">
              <a:solidFill>
                <a:srgbClr val="981A32"/>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dirty="0" smtClean="0"/>
              <a:t>Initial Hospitalization </a:t>
            </a:r>
          </a:p>
        </p:txBody>
      </p:sp>
      <p:sp>
        <p:nvSpPr>
          <p:cNvPr id="58371" name="Rectangle 3"/>
          <p:cNvSpPr>
            <a:spLocks noGrp="1" noChangeArrowheads="1"/>
          </p:cNvSpPr>
          <p:nvPr>
            <p:ph idx="1"/>
          </p:nvPr>
        </p:nvSpPr>
        <p:spPr/>
        <p:txBody>
          <a:bodyPr/>
          <a:lstStyle/>
          <a:p>
            <a:pPr>
              <a:spcAft>
                <a:spcPts val="0"/>
              </a:spcAft>
            </a:pPr>
            <a:r>
              <a:rPr lang="en-US" sz="2000" dirty="0" smtClean="0"/>
              <a:t>Medical history: </a:t>
            </a:r>
          </a:p>
          <a:p>
            <a:pPr lvl="1">
              <a:spcAft>
                <a:spcPts val="0"/>
              </a:spcAft>
            </a:pPr>
            <a:r>
              <a:rPr lang="en-US" sz="1800" dirty="0" smtClean="0"/>
              <a:t>Diabetes</a:t>
            </a:r>
          </a:p>
          <a:p>
            <a:pPr lvl="1">
              <a:spcAft>
                <a:spcPts val="0"/>
              </a:spcAft>
            </a:pPr>
            <a:r>
              <a:rPr lang="en-US" sz="1800" dirty="0" smtClean="0"/>
              <a:t>Depression</a:t>
            </a:r>
          </a:p>
          <a:p>
            <a:pPr lvl="1">
              <a:spcAft>
                <a:spcPts val="600"/>
              </a:spcAft>
            </a:pPr>
            <a:r>
              <a:rPr lang="en-US" sz="1800" dirty="0" smtClean="0"/>
              <a:t>Anxiety</a:t>
            </a:r>
          </a:p>
          <a:p>
            <a:pPr>
              <a:spcAft>
                <a:spcPts val="600"/>
              </a:spcAft>
            </a:pPr>
            <a:r>
              <a:rPr lang="en-US" sz="2000" dirty="0" smtClean="0"/>
              <a:t>Alcohol use—Alcohol Use Disorders Identification Test (AUDIT) C</a:t>
            </a:r>
          </a:p>
          <a:p>
            <a:pPr>
              <a:spcAft>
                <a:spcPts val="600"/>
              </a:spcAft>
            </a:pPr>
            <a:r>
              <a:rPr lang="en-US" sz="2000" dirty="0" smtClean="0"/>
              <a:t>Length of stay in medical/surgical unit and rehabilitation</a:t>
            </a:r>
          </a:p>
          <a:p>
            <a:pPr>
              <a:spcAft>
                <a:spcPts val="0"/>
              </a:spcAft>
            </a:pPr>
            <a:r>
              <a:rPr lang="en-US" sz="2000" dirty="0" smtClean="0"/>
              <a:t>Use of immobilization devices (at rehabilitation discharge):</a:t>
            </a:r>
          </a:p>
          <a:p>
            <a:pPr lvl="1">
              <a:spcAft>
                <a:spcPts val="0"/>
              </a:spcAft>
            </a:pPr>
            <a:r>
              <a:rPr lang="en-US" sz="1800" dirty="0" smtClean="0"/>
              <a:t>Halo device</a:t>
            </a:r>
          </a:p>
          <a:p>
            <a:pPr lvl="1">
              <a:spcAft>
                <a:spcPts val="600"/>
              </a:spcAft>
            </a:pPr>
            <a:r>
              <a:rPr lang="en-US" sz="1800" dirty="0" err="1" smtClean="0"/>
              <a:t>Thoracolumbosacral</a:t>
            </a:r>
            <a:r>
              <a:rPr lang="en-US" sz="1800" dirty="0" smtClean="0"/>
              <a:t> </a:t>
            </a:r>
            <a:r>
              <a:rPr lang="en-US" sz="1800" dirty="0" err="1" smtClean="0"/>
              <a:t>orthosis</a:t>
            </a:r>
            <a:r>
              <a:rPr lang="en-US" sz="1800" dirty="0" smtClean="0"/>
              <a:t> (TLSO)</a:t>
            </a:r>
          </a:p>
          <a:p>
            <a:pPr>
              <a:spcAft>
                <a:spcPts val="600"/>
              </a:spcAft>
            </a:pPr>
            <a:r>
              <a:rPr lang="en-US" sz="2000" dirty="0" smtClean="0"/>
              <a:t>Height and weight </a:t>
            </a:r>
          </a:p>
          <a:p>
            <a:pPr>
              <a:spcAft>
                <a:spcPts val="600"/>
              </a:spcAft>
            </a:pPr>
            <a:r>
              <a:rPr lang="en-US" sz="2000" dirty="0" smtClean="0"/>
              <a:t>Method of bladder management (at rehabilitation discharge)</a:t>
            </a:r>
          </a:p>
          <a:p>
            <a:pPr>
              <a:spcAft>
                <a:spcPts val="600"/>
              </a:spcAft>
            </a:pPr>
            <a:r>
              <a:rPr lang="en-US" sz="2000" dirty="0" smtClean="0"/>
              <a:t>Use of mechanical ventilation (at rehabilitation admission and discharge)</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dirty="0" smtClean="0"/>
              <a:t>Initial Hospitalization</a:t>
            </a:r>
          </a:p>
        </p:txBody>
      </p:sp>
      <p:sp>
        <p:nvSpPr>
          <p:cNvPr id="59395" name="Rectangle 3"/>
          <p:cNvSpPr>
            <a:spLocks noGrp="1" noChangeArrowheads="1"/>
          </p:cNvSpPr>
          <p:nvPr>
            <p:ph idx="1"/>
          </p:nvPr>
        </p:nvSpPr>
        <p:spPr/>
        <p:txBody>
          <a:bodyPr/>
          <a:lstStyle/>
          <a:p>
            <a:pPr>
              <a:spcAft>
                <a:spcPts val="600"/>
              </a:spcAft>
            </a:pPr>
            <a:r>
              <a:rPr lang="en-US" dirty="0" smtClean="0"/>
              <a:t>Functional status measured using the motor subscale of FIM (Functional Independence Measure)</a:t>
            </a:r>
          </a:p>
          <a:p>
            <a:pPr lvl="1">
              <a:spcAft>
                <a:spcPts val="600"/>
              </a:spcAft>
            </a:pPr>
            <a:r>
              <a:rPr lang="en-US" dirty="0" smtClean="0"/>
              <a:t>Self-care such as eating, grooming, bathing, dressing, and toileting</a:t>
            </a:r>
          </a:p>
          <a:p>
            <a:pPr lvl="1">
              <a:spcAft>
                <a:spcPts val="600"/>
              </a:spcAft>
            </a:pPr>
            <a:r>
              <a:rPr lang="en-US" dirty="0" smtClean="0"/>
              <a:t>Bowel and bladder management</a:t>
            </a:r>
          </a:p>
          <a:p>
            <a:pPr lvl="1">
              <a:spcAft>
                <a:spcPts val="600"/>
              </a:spcAft>
            </a:pPr>
            <a:r>
              <a:rPr lang="en-US" dirty="0" smtClean="0"/>
              <a:t>Transfers such as from bed to chair, toilet, and tub/shower</a:t>
            </a:r>
          </a:p>
          <a:p>
            <a:pPr lvl="1"/>
            <a:r>
              <a:rPr lang="en-US" dirty="0" smtClean="0"/>
              <a:t>Locomotion such as walking, wheelchair, stairs</a:t>
            </a:r>
          </a:p>
          <a:p>
            <a:r>
              <a:rPr lang="en-US" dirty="0" smtClean="0"/>
              <a:t>FIM assessed at rehabilitation admission and discharge</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dirty="0" err="1" smtClean="0"/>
              <a:t>Followup</a:t>
            </a:r>
            <a:r>
              <a:rPr lang="en-US" dirty="0" smtClean="0"/>
              <a:t> Data Collection</a:t>
            </a:r>
          </a:p>
        </p:txBody>
      </p:sp>
      <p:sp>
        <p:nvSpPr>
          <p:cNvPr id="60419" name="Rectangle 3"/>
          <p:cNvSpPr>
            <a:spLocks noGrp="1" noChangeArrowheads="1"/>
          </p:cNvSpPr>
          <p:nvPr>
            <p:ph idx="1"/>
          </p:nvPr>
        </p:nvSpPr>
        <p:spPr/>
        <p:txBody>
          <a:bodyPr/>
          <a:lstStyle/>
          <a:p>
            <a:pPr>
              <a:spcAft>
                <a:spcPts val="0"/>
              </a:spcAft>
            </a:pPr>
            <a:r>
              <a:rPr lang="en-US" dirty="0" smtClean="0"/>
              <a:t>Current </a:t>
            </a:r>
            <a:r>
              <a:rPr lang="en-US" dirty="0" err="1" smtClean="0"/>
              <a:t>sociodemographic</a:t>
            </a:r>
            <a:r>
              <a:rPr lang="en-US" dirty="0" smtClean="0"/>
              <a:t> information </a:t>
            </a:r>
          </a:p>
          <a:p>
            <a:pPr lvl="1">
              <a:spcAft>
                <a:spcPts val="0"/>
              </a:spcAft>
            </a:pPr>
            <a:r>
              <a:rPr lang="en-US" dirty="0" smtClean="0"/>
              <a:t>Marital status</a:t>
            </a:r>
          </a:p>
          <a:p>
            <a:pPr lvl="1">
              <a:spcAft>
                <a:spcPts val="0"/>
              </a:spcAft>
            </a:pPr>
            <a:r>
              <a:rPr lang="en-US" dirty="0" smtClean="0"/>
              <a:t>Level of education</a:t>
            </a:r>
          </a:p>
          <a:p>
            <a:pPr lvl="1">
              <a:spcAft>
                <a:spcPts val="0"/>
              </a:spcAft>
            </a:pPr>
            <a:r>
              <a:rPr lang="en-US" dirty="0" smtClean="0"/>
              <a:t>Occupational status and job census code</a:t>
            </a:r>
          </a:p>
          <a:p>
            <a:pPr lvl="1">
              <a:spcAft>
                <a:spcPts val="0"/>
              </a:spcAft>
            </a:pPr>
            <a:r>
              <a:rPr lang="en-US" dirty="0" smtClean="0"/>
              <a:t>Place of residence</a:t>
            </a:r>
          </a:p>
          <a:p>
            <a:pPr lvl="1">
              <a:spcAft>
                <a:spcPts val="0"/>
              </a:spcAft>
            </a:pPr>
            <a:r>
              <a:rPr lang="en-US" dirty="0" smtClean="0"/>
              <a:t>Primary insurance</a:t>
            </a:r>
          </a:p>
          <a:p>
            <a:pPr lvl="1">
              <a:spcAft>
                <a:spcPts val="0"/>
              </a:spcAft>
            </a:pPr>
            <a:r>
              <a:rPr lang="en-US" dirty="0" smtClean="0"/>
              <a:t>Family income</a:t>
            </a:r>
          </a:p>
          <a:p>
            <a:pPr lvl="1">
              <a:spcAft>
                <a:spcPts val="0"/>
              </a:spcAft>
            </a:pPr>
            <a:r>
              <a:rPr lang="en-US" dirty="0" smtClean="0"/>
              <a:t>Geographic identifiers (geocode) and ZIP code </a:t>
            </a:r>
          </a:p>
          <a:p>
            <a:pPr lvl="1">
              <a:spcAft>
                <a:spcPts val="0"/>
              </a:spcAft>
            </a:pPr>
            <a:r>
              <a:rPr lang="en-US" dirty="0" smtClean="0"/>
              <a:t>Alcohol use</a:t>
            </a:r>
          </a:p>
          <a:p>
            <a:pPr lvl="1"/>
            <a:r>
              <a:rPr lang="en-US" dirty="0" smtClean="0"/>
              <a:t>Smoking status</a:t>
            </a:r>
          </a:p>
          <a:p>
            <a:r>
              <a:rPr lang="en-US" dirty="0" smtClean="0"/>
              <a:t>Use of the VA Health System services (yes/no)</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dirty="0" err="1" smtClean="0"/>
              <a:t>Followup</a:t>
            </a:r>
            <a:r>
              <a:rPr lang="en-US" dirty="0" smtClean="0"/>
              <a:t> Data Collection </a:t>
            </a:r>
            <a:r>
              <a:rPr lang="en-US" sz="3600" dirty="0" smtClean="0"/>
              <a:t>(continued)</a:t>
            </a:r>
          </a:p>
        </p:txBody>
      </p:sp>
      <p:sp>
        <p:nvSpPr>
          <p:cNvPr id="61443" name="Rectangle 3"/>
          <p:cNvSpPr>
            <a:spLocks noGrp="1" noChangeArrowheads="1"/>
          </p:cNvSpPr>
          <p:nvPr>
            <p:ph idx="1"/>
          </p:nvPr>
        </p:nvSpPr>
        <p:spPr/>
        <p:txBody>
          <a:bodyPr>
            <a:normAutofit/>
          </a:bodyPr>
          <a:lstStyle/>
          <a:p>
            <a:pPr>
              <a:spcAft>
                <a:spcPts val="600"/>
              </a:spcAft>
            </a:pPr>
            <a:r>
              <a:rPr lang="en-US" dirty="0" smtClean="0"/>
              <a:t>Impairment and neurological status </a:t>
            </a:r>
          </a:p>
          <a:p>
            <a:pPr lvl="1">
              <a:spcAft>
                <a:spcPts val="600"/>
              </a:spcAft>
            </a:pPr>
            <a:r>
              <a:rPr lang="en-US" dirty="0" smtClean="0"/>
              <a:t>Neurological exam (required for Year 1 only)</a:t>
            </a:r>
          </a:p>
          <a:p>
            <a:pPr lvl="1">
              <a:spcAft>
                <a:spcPts val="600"/>
              </a:spcAft>
            </a:pPr>
            <a:r>
              <a:rPr lang="en-US" dirty="0" smtClean="0"/>
              <a:t>Method of bladder management and reason for change</a:t>
            </a:r>
          </a:p>
          <a:p>
            <a:pPr lvl="1">
              <a:spcAft>
                <a:spcPts val="600"/>
              </a:spcAft>
            </a:pPr>
            <a:r>
              <a:rPr lang="en-US" dirty="0" smtClean="0"/>
              <a:t>Use of mechanical ventilation at Year 1</a:t>
            </a:r>
          </a:p>
          <a:p>
            <a:pPr lvl="1">
              <a:spcAft>
                <a:spcPts val="600"/>
              </a:spcAft>
            </a:pPr>
            <a:r>
              <a:rPr lang="en-US" dirty="0" smtClean="0"/>
              <a:t>Pain</a:t>
            </a:r>
          </a:p>
          <a:p>
            <a:pPr lvl="1">
              <a:spcAft>
                <a:spcPts val="600"/>
              </a:spcAft>
            </a:pPr>
            <a:r>
              <a:rPr lang="en-US" dirty="0" smtClean="0"/>
              <a:t>Urinary tract infection</a:t>
            </a:r>
          </a:p>
          <a:p>
            <a:pPr lvl="1">
              <a:spcAft>
                <a:spcPts val="600"/>
              </a:spcAft>
            </a:pPr>
            <a:r>
              <a:rPr lang="en-US" dirty="0" smtClean="0"/>
              <a:t>Pressure ulcer</a:t>
            </a:r>
          </a:p>
          <a:p>
            <a:pPr lvl="1">
              <a:spcAft>
                <a:spcPts val="600"/>
              </a:spcAft>
            </a:pPr>
            <a:r>
              <a:rPr lang="en-US" dirty="0" smtClean="0"/>
              <a:t>Depression</a:t>
            </a:r>
          </a:p>
          <a:p>
            <a:pPr lvl="1">
              <a:spcAft>
                <a:spcPts val="600"/>
              </a:spcAft>
            </a:pPr>
            <a:r>
              <a:rPr lang="en-US" dirty="0" smtClean="0"/>
              <a:t>Anxiety</a:t>
            </a:r>
          </a:p>
          <a:p>
            <a:pPr lvl="1">
              <a:spcAft>
                <a:spcPts val="600"/>
              </a:spcAft>
            </a:pPr>
            <a:r>
              <a:rPr lang="en-US" dirty="0" smtClean="0"/>
              <a:t>Diabetes</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dirty="0" err="1" smtClean="0"/>
              <a:t>Followup</a:t>
            </a:r>
            <a:r>
              <a:rPr lang="en-US" dirty="0" smtClean="0"/>
              <a:t> Data Collection </a:t>
            </a:r>
            <a:br>
              <a:rPr lang="en-US" dirty="0" smtClean="0"/>
            </a:br>
            <a:r>
              <a:rPr lang="en-US" sz="3600" dirty="0" smtClean="0"/>
              <a:t>(continued 2)</a:t>
            </a:r>
          </a:p>
        </p:txBody>
      </p:sp>
      <p:sp>
        <p:nvSpPr>
          <p:cNvPr id="61443" name="Rectangle 3"/>
          <p:cNvSpPr>
            <a:spLocks noGrp="1" noChangeArrowheads="1"/>
          </p:cNvSpPr>
          <p:nvPr>
            <p:ph idx="1"/>
          </p:nvPr>
        </p:nvSpPr>
        <p:spPr/>
        <p:txBody>
          <a:bodyPr/>
          <a:lstStyle/>
          <a:p>
            <a:pPr>
              <a:spcAft>
                <a:spcPts val="600"/>
              </a:spcAft>
            </a:pPr>
            <a:r>
              <a:rPr lang="en-US" dirty="0" err="1" smtClean="0"/>
              <a:t>Rehospitalizations</a:t>
            </a:r>
            <a:r>
              <a:rPr lang="en-US" dirty="0" smtClean="0"/>
              <a:t> over the last 12 months</a:t>
            </a:r>
          </a:p>
          <a:p>
            <a:pPr lvl="1">
              <a:spcAft>
                <a:spcPts val="600"/>
              </a:spcAft>
            </a:pPr>
            <a:r>
              <a:rPr lang="en-US" dirty="0" smtClean="0"/>
              <a:t>Length of stay</a:t>
            </a:r>
          </a:p>
          <a:p>
            <a:pPr lvl="1"/>
            <a:r>
              <a:rPr lang="en-US" dirty="0" smtClean="0"/>
              <a:t>Reason </a:t>
            </a:r>
          </a:p>
          <a:p>
            <a:r>
              <a:rPr lang="en-US" dirty="0" smtClean="0"/>
              <a:t>Functional </a:t>
            </a:r>
            <a:r>
              <a:rPr lang="en-US" dirty="0"/>
              <a:t>status—motor </a:t>
            </a:r>
            <a:r>
              <a:rPr lang="en-US" dirty="0" smtClean="0"/>
              <a:t>FIM</a:t>
            </a:r>
          </a:p>
          <a:p>
            <a:r>
              <a:rPr lang="en-US" dirty="0" smtClean="0"/>
              <a:t>Height and weight</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dirty="0" err="1" smtClean="0"/>
              <a:t>Followup</a:t>
            </a:r>
            <a:r>
              <a:rPr lang="en-US" dirty="0" smtClean="0"/>
              <a:t> Data Collection </a:t>
            </a:r>
            <a:br>
              <a:rPr lang="en-US" dirty="0" smtClean="0"/>
            </a:br>
            <a:r>
              <a:rPr lang="en-US" sz="3600" dirty="0"/>
              <a:t>(continued </a:t>
            </a:r>
            <a:r>
              <a:rPr lang="en-US" sz="3600" dirty="0" smtClean="0"/>
              <a:t>3)</a:t>
            </a:r>
          </a:p>
        </p:txBody>
      </p:sp>
      <p:sp>
        <p:nvSpPr>
          <p:cNvPr id="59395" name="Rectangle 3"/>
          <p:cNvSpPr>
            <a:spLocks noGrp="1" noChangeArrowheads="1"/>
          </p:cNvSpPr>
          <p:nvPr>
            <p:ph idx="1"/>
          </p:nvPr>
        </p:nvSpPr>
        <p:spPr/>
        <p:txBody>
          <a:bodyPr/>
          <a:lstStyle/>
          <a:p>
            <a:pPr>
              <a:spcAft>
                <a:spcPts val="600"/>
              </a:spcAft>
            </a:pPr>
            <a:r>
              <a:rPr lang="en-US" dirty="0" smtClean="0"/>
              <a:t>Self-perceived health status (two items from the Short Form [SF</a:t>
            </a:r>
            <a:r>
              <a:rPr lang="en-US" dirty="0"/>
              <a:t>]</a:t>
            </a:r>
            <a:r>
              <a:rPr lang="en-US" dirty="0" smtClean="0"/>
              <a:t> 36, Health Survey)</a:t>
            </a:r>
          </a:p>
          <a:p>
            <a:pPr lvl="1">
              <a:spcAft>
                <a:spcPts val="600"/>
              </a:spcAft>
            </a:pPr>
            <a:r>
              <a:rPr lang="en-US" dirty="0" smtClean="0"/>
              <a:t>Health rating  on a five-point scale, ranging from “Excellent” to “Poor”</a:t>
            </a:r>
          </a:p>
          <a:p>
            <a:pPr lvl="1"/>
            <a:r>
              <a:rPr lang="en-US" dirty="0" smtClean="0"/>
              <a:t>Current health compared to 1 year ago</a:t>
            </a:r>
          </a:p>
          <a:p>
            <a:pPr>
              <a:spcAft>
                <a:spcPts val="600"/>
              </a:spcAft>
            </a:pPr>
            <a:r>
              <a:rPr lang="en-US" dirty="0" smtClean="0"/>
              <a:t>Satisfaction With Life Scale (SWLS)</a:t>
            </a:r>
          </a:p>
          <a:p>
            <a:pPr lvl="1"/>
            <a:r>
              <a:rPr lang="en-US" dirty="0" smtClean="0"/>
              <a:t>Five-item self-report scale</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dirty="0" err="1" smtClean="0"/>
              <a:t>Followup</a:t>
            </a:r>
            <a:r>
              <a:rPr lang="en-US" dirty="0" smtClean="0"/>
              <a:t> Data Collection </a:t>
            </a:r>
            <a:br>
              <a:rPr lang="en-US" dirty="0" smtClean="0"/>
            </a:br>
            <a:r>
              <a:rPr lang="en-US" sz="3600" dirty="0"/>
              <a:t>(continued </a:t>
            </a:r>
            <a:r>
              <a:rPr lang="en-US" sz="3600" dirty="0" smtClean="0"/>
              <a:t>4)</a:t>
            </a:r>
          </a:p>
        </p:txBody>
      </p:sp>
      <p:sp>
        <p:nvSpPr>
          <p:cNvPr id="60419" name="Rectangle 3"/>
          <p:cNvSpPr>
            <a:spLocks noGrp="1" noChangeArrowheads="1"/>
          </p:cNvSpPr>
          <p:nvPr>
            <p:ph idx="1"/>
          </p:nvPr>
        </p:nvSpPr>
        <p:spPr/>
        <p:txBody>
          <a:bodyPr/>
          <a:lstStyle/>
          <a:p>
            <a:pPr>
              <a:spcAft>
                <a:spcPts val="600"/>
              </a:spcAft>
            </a:pPr>
            <a:r>
              <a:rPr lang="en-US" dirty="0" smtClean="0"/>
              <a:t>Patient Health Questionnaire (PHQ-2)</a:t>
            </a:r>
          </a:p>
          <a:p>
            <a:pPr lvl="1"/>
            <a:r>
              <a:rPr lang="en-US" dirty="0" smtClean="0"/>
              <a:t>Two items from the PHQ-9 screening for depression</a:t>
            </a:r>
          </a:p>
          <a:p>
            <a:pPr>
              <a:spcAft>
                <a:spcPts val="600"/>
              </a:spcAft>
            </a:pPr>
            <a:r>
              <a:rPr lang="en-US" dirty="0" smtClean="0"/>
              <a:t>Craig Handicap Assessment and Reporting </a:t>
            </a:r>
            <a:r>
              <a:rPr lang="en-US" dirty="0"/>
              <a:t>Technique—Short </a:t>
            </a:r>
            <a:r>
              <a:rPr lang="en-US" dirty="0" smtClean="0"/>
              <a:t>Form (CHART-SF)</a:t>
            </a:r>
          </a:p>
          <a:p>
            <a:pPr lvl="1">
              <a:spcAft>
                <a:spcPts val="600"/>
              </a:spcAft>
            </a:pPr>
            <a:r>
              <a:rPr lang="en-US" dirty="0" smtClean="0"/>
              <a:t>Measure of societal participation</a:t>
            </a:r>
          </a:p>
          <a:p>
            <a:pPr lvl="1">
              <a:spcAft>
                <a:spcPts val="600"/>
              </a:spcAft>
            </a:pPr>
            <a:r>
              <a:rPr lang="en-US" dirty="0" smtClean="0"/>
              <a:t>Dimensions assessed include physical independence, mobility, occupation, and social integration</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dirty="0" err="1" smtClean="0"/>
              <a:t>Followup</a:t>
            </a:r>
            <a:r>
              <a:rPr lang="en-US" dirty="0" smtClean="0"/>
              <a:t> Data Collection </a:t>
            </a:r>
            <a:br>
              <a:rPr lang="en-US" dirty="0" smtClean="0"/>
            </a:br>
            <a:r>
              <a:rPr lang="en-US" sz="3600" dirty="0" smtClean="0"/>
              <a:t>(</a:t>
            </a:r>
            <a:r>
              <a:rPr lang="en-US" sz="3600" dirty="0"/>
              <a:t>continued </a:t>
            </a:r>
            <a:r>
              <a:rPr lang="en-US" sz="3600" dirty="0" smtClean="0"/>
              <a:t>5)</a:t>
            </a:r>
          </a:p>
        </p:txBody>
      </p:sp>
      <p:sp>
        <p:nvSpPr>
          <p:cNvPr id="64515" name="Rectangle 3"/>
          <p:cNvSpPr>
            <a:spLocks noGrp="1" noChangeArrowheads="1"/>
          </p:cNvSpPr>
          <p:nvPr>
            <p:ph idx="1"/>
          </p:nvPr>
        </p:nvSpPr>
        <p:spPr/>
        <p:txBody>
          <a:bodyPr/>
          <a:lstStyle/>
          <a:p>
            <a:pPr>
              <a:spcAft>
                <a:spcPts val="600"/>
              </a:spcAft>
            </a:pPr>
            <a:r>
              <a:rPr lang="en-US" dirty="0" smtClean="0"/>
              <a:t>Assistive technology use</a:t>
            </a:r>
          </a:p>
          <a:p>
            <a:pPr lvl="1">
              <a:spcAft>
                <a:spcPts val="600"/>
              </a:spcAft>
            </a:pPr>
            <a:r>
              <a:rPr lang="en-US" dirty="0" smtClean="0"/>
              <a:t>Mobility aids for ambulation</a:t>
            </a:r>
          </a:p>
          <a:p>
            <a:pPr lvl="1">
              <a:spcAft>
                <a:spcPts val="600"/>
              </a:spcAft>
            </a:pPr>
            <a:r>
              <a:rPr lang="en-US" dirty="0" smtClean="0"/>
              <a:t>Wheelchair or scooter use</a:t>
            </a:r>
          </a:p>
          <a:p>
            <a:pPr lvl="1"/>
            <a:r>
              <a:rPr lang="en-US" dirty="0" smtClean="0"/>
              <a:t>Modified vehicle availability and use</a:t>
            </a:r>
          </a:p>
          <a:p>
            <a:pPr>
              <a:spcAft>
                <a:spcPts val="600"/>
              </a:spcAft>
            </a:pPr>
            <a:r>
              <a:rPr lang="en-US" dirty="0" smtClean="0"/>
              <a:t>Information/communication technology use</a:t>
            </a:r>
          </a:p>
          <a:p>
            <a:pPr lvl="1">
              <a:spcAft>
                <a:spcPts val="600"/>
              </a:spcAft>
            </a:pPr>
            <a:r>
              <a:rPr lang="en-US" dirty="0" smtClean="0"/>
              <a:t>Computer</a:t>
            </a:r>
          </a:p>
          <a:p>
            <a:pPr lvl="1">
              <a:spcAft>
                <a:spcPts val="600"/>
              </a:spcAft>
            </a:pPr>
            <a:r>
              <a:rPr lang="en-US" dirty="0" smtClean="0"/>
              <a:t>Internet/email</a:t>
            </a:r>
          </a:p>
          <a:p>
            <a:pPr lvl="1">
              <a:spcAft>
                <a:spcPts val="600"/>
              </a:spcAft>
            </a:pPr>
            <a:r>
              <a:rPr lang="en-US" dirty="0" smtClean="0"/>
              <a:t>Mobile phone</a:t>
            </a:r>
          </a:p>
          <a:p>
            <a:pPr lvl="1">
              <a:spcAft>
                <a:spcPts val="600"/>
              </a:spcAft>
            </a:pPr>
            <a:r>
              <a:rPr lang="en-US" dirty="0" smtClean="0"/>
              <a:t>Key information sources</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dirty="0" smtClean="0"/>
              <a:t>Record Status</a:t>
            </a:r>
          </a:p>
        </p:txBody>
      </p:sp>
      <p:sp>
        <p:nvSpPr>
          <p:cNvPr id="62467" name="Rectangle 3"/>
          <p:cNvSpPr>
            <a:spLocks noGrp="1" noChangeArrowheads="1"/>
          </p:cNvSpPr>
          <p:nvPr>
            <p:ph idx="1"/>
          </p:nvPr>
        </p:nvSpPr>
        <p:spPr/>
        <p:txBody>
          <a:bodyPr/>
          <a:lstStyle/>
          <a:p>
            <a:pPr>
              <a:spcAft>
                <a:spcPts val="600"/>
              </a:spcAft>
            </a:pPr>
            <a:r>
              <a:rPr lang="en-US" dirty="0" smtClean="0"/>
              <a:t>Vital status date</a:t>
            </a:r>
          </a:p>
          <a:p>
            <a:pPr lvl="1"/>
            <a:r>
              <a:rPr lang="en-US" dirty="0" smtClean="0"/>
              <a:t>Date of death or date last known alive</a:t>
            </a:r>
          </a:p>
          <a:p>
            <a:r>
              <a:rPr lang="en-US" dirty="0" smtClean="0"/>
              <a:t>Primary and secondary causes of death</a:t>
            </a:r>
          </a:p>
          <a:p>
            <a:r>
              <a:rPr lang="en-US" dirty="0" smtClean="0"/>
              <a:t>Participant status: Registry/Form I, neurological recovery, eligibility for future </a:t>
            </a:r>
            <a:r>
              <a:rPr lang="en-US" dirty="0" err="1" smtClean="0"/>
              <a:t>followup</a:t>
            </a:r>
            <a:endParaRPr lang="en-US" dirty="0" smtClean="0"/>
          </a:p>
          <a:p>
            <a:r>
              <a:rPr lang="en-US" dirty="0" smtClean="0"/>
              <a:t>Participant Form II statistics: total numbers, last Form II anniversary year  </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dirty="0" smtClean="0"/>
              <a:t>Data Quality</a:t>
            </a:r>
          </a:p>
        </p:txBody>
      </p:sp>
      <p:sp>
        <p:nvSpPr>
          <p:cNvPr id="66563" name="Rectangle 3"/>
          <p:cNvSpPr>
            <a:spLocks noGrp="1" noChangeArrowheads="1"/>
          </p:cNvSpPr>
          <p:nvPr>
            <p:ph idx="1"/>
          </p:nvPr>
        </p:nvSpPr>
        <p:spPr/>
        <p:txBody>
          <a:bodyPr>
            <a:normAutofit lnSpcReduction="10000"/>
          </a:bodyPr>
          <a:lstStyle/>
          <a:p>
            <a:pPr>
              <a:spcAft>
                <a:spcPts val="600"/>
              </a:spcAft>
            </a:pPr>
            <a:r>
              <a:rPr lang="en-US" sz="1800" dirty="0" smtClean="0"/>
              <a:t>Standard operating procedures and policies</a:t>
            </a:r>
          </a:p>
          <a:p>
            <a:pPr>
              <a:spcAft>
                <a:spcPts val="600"/>
              </a:spcAft>
            </a:pPr>
            <a:r>
              <a:rPr lang="en-US" sz="1800" dirty="0" smtClean="0"/>
              <a:t>Data dictionary </a:t>
            </a:r>
          </a:p>
          <a:p>
            <a:pPr>
              <a:spcAft>
                <a:spcPts val="600"/>
              </a:spcAft>
            </a:pPr>
            <a:r>
              <a:rPr lang="en-US" sz="1800" dirty="0" smtClean="0"/>
              <a:t>Data collectors’ training conferences</a:t>
            </a:r>
          </a:p>
          <a:p>
            <a:pPr>
              <a:spcAft>
                <a:spcPts val="0"/>
              </a:spcAft>
            </a:pPr>
            <a:r>
              <a:rPr lang="en-US" sz="1800" dirty="0" smtClean="0"/>
              <a:t>Software quality control procedures</a:t>
            </a:r>
          </a:p>
          <a:p>
            <a:pPr lvl="1">
              <a:spcAft>
                <a:spcPts val="0"/>
              </a:spcAft>
            </a:pPr>
            <a:r>
              <a:rPr lang="en-US" sz="1600" dirty="0" smtClean="0"/>
              <a:t>Range and legal value checks</a:t>
            </a:r>
          </a:p>
          <a:p>
            <a:pPr lvl="1"/>
            <a:r>
              <a:rPr lang="en-US" sz="1600" dirty="0" smtClean="0"/>
              <a:t>Cross-variable and cross-record consistency</a:t>
            </a:r>
          </a:p>
          <a:p>
            <a:pPr>
              <a:spcAft>
                <a:spcPts val="0"/>
              </a:spcAft>
            </a:pPr>
            <a:r>
              <a:rPr lang="en-US" sz="1800" dirty="0" smtClean="0"/>
              <a:t>Data quality monitoring reports</a:t>
            </a:r>
          </a:p>
          <a:p>
            <a:pPr lvl="1">
              <a:spcAft>
                <a:spcPts val="0"/>
              </a:spcAft>
            </a:pPr>
            <a:r>
              <a:rPr lang="en-US" sz="1600" dirty="0" err="1" smtClean="0"/>
              <a:t>Followup</a:t>
            </a:r>
            <a:r>
              <a:rPr lang="en-US" sz="1600" dirty="0" smtClean="0"/>
              <a:t> tracking report</a:t>
            </a:r>
          </a:p>
          <a:p>
            <a:pPr lvl="1">
              <a:spcAft>
                <a:spcPts val="0"/>
              </a:spcAft>
            </a:pPr>
            <a:r>
              <a:rPr lang="en-US" sz="1600" dirty="0" smtClean="0"/>
              <a:t>Subject recruitment and enrollment report</a:t>
            </a:r>
          </a:p>
          <a:p>
            <a:pPr lvl="1"/>
            <a:r>
              <a:rPr lang="en-US" sz="1600" dirty="0" smtClean="0"/>
              <a:t>Missing data report</a:t>
            </a:r>
          </a:p>
          <a:p>
            <a:pPr>
              <a:spcAft>
                <a:spcPts val="600"/>
              </a:spcAft>
            </a:pPr>
            <a:r>
              <a:rPr lang="en-US" sz="1800" dirty="0" smtClean="0"/>
              <a:t>Supportive site visits to review system-specific procedures</a:t>
            </a:r>
          </a:p>
          <a:p>
            <a:pPr>
              <a:spcAft>
                <a:spcPts val="600"/>
              </a:spcAft>
            </a:pPr>
            <a:r>
              <a:rPr lang="en-US" sz="1800" dirty="0" smtClean="0"/>
              <a:t>Onsite quality assurance</a:t>
            </a:r>
          </a:p>
          <a:p>
            <a:pPr>
              <a:spcAft>
                <a:spcPts val="600"/>
              </a:spcAft>
            </a:pPr>
            <a:r>
              <a:rPr lang="en-US" sz="1800" dirty="0" smtClean="0"/>
              <a:t>Data collectors certification program</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smtClean="0"/>
              <a:t>Project Design</a:t>
            </a:r>
          </a:p>
        </p:txBody>
      </p:sp>
      <p:sp>
        <p:nvSpPr>
          <p:cNvPr id="12291" name="Rectangle 3"/>
          <p:cNvSpPr>
            <a:spLocks noGrp="1" noChangeArrowheads="1"/>
          </p:cNvSpPr>
          <p:nvPr>
            <p:ph idx="1"/>
          </p:nvPr>
        </p:nvSpPr>
        <p:spPr>
          <a:xfrm>
            <a:off x="457200" y="1600201"/>
            <a:ext cx="8229600" cy="4495799"/>
          </a:xfrm>
        </p:spPr>
        <p:txBody>
          <a:bodyPr>
            <a:normAutofit/>
          </a:bodyPr>
          <a:lstStyle/>
          <a:p>
            <a:pPr>
              <a:spcAft>
                <a:spcPts val="600"/>
              </a:spcAft>
            </a:pPr>
            <a:r>
              <a:rPr lang="en-US" sz="2300" dirty="0" smtClean="0"/>
              <a:t>The SCIMS program was established by the Rehabilitation Services Administration in 1970, funding Dr. Young’s vision of integrated SCI care.</a:t>
            </a:r>
          </a:p>
          <a:p>
            <a:pPr>
              <a:spcAft>
                <a:spcPts val="600"/>
              </a:spcAft>
            </a:pPr>
            <a:r>
              <a:rPr lang="en-US" sz="2300" dirty="0" smtClean="0"/>
              <a:t>Since its inception, a total of 30 centers have been funded by NIDRR, 28 of which have contributed data to the national SCI database. </a:t>
            </a:r>
          </a:p>
          <a:p>
            <a:pPr>
              <a:spcAft>
                <a:spcPts val="600"/>
              </a:spcAft>
            </a:pPr>
            <a:r>
              <a:rPr lang="en-US" sz="2300" dirty="0" smtClean="0"/>
              <a:t>The SCI Model Systems are specialized programs of care in SCI that gather information and conduct research with the goal of improving long-term functional, vocational, cognitive, and quality-of-life outcomes for individuals with SCI.</a:t>
            </a:r>
          </a:p>
          <a:p>
            <a:pPr marL="5486400" indent="0">
              <a:spcAft>
                <a:spcPts val="600"/>
              </a:spcAft>
              <a:buNone/>
            </a:pPr>
            <a:r>
              <a:rPr lang="en-US" sz="1600" i="1" dirty="0">
                <a:solidFill>
                  <a:srgbClr val="981A32"/>
                </a:solidFill>
                <a:latin typeface="Calibri" pitchFamily="34" charset="0"/>
                <a:cs typeface="Calibri" pitchFamily="34" charset="0"/>
              </a:rPr>
              <a:t>Stover, </a:t>
            </a:r>
            <a:r>
              <a:rPr lang="en-US" sz="1600" i="1" dirty="0" err="1">
                <a:solidFill>
                  <a:srgbClr val="981A32"/>
                </a:solidFill>
                <a:latin typeface="Calibri" pitchFamily="34" charset="0"/>
                <a:cs typeface="Calibri" pitchFamily="34" charset="0"/>
              </a:rPr>
              <a:t>DeVivo</a:t>
            </a:r>
            <a:r>
              <a:rPr lang="en-US" sz="1600" i="1" dirty="0">
                <a:solidFill>
                  <a:srgbClr val="981A32"/>
                </a:solidFill>
                <a:latin typeface="Calibri" pitchFamily="34" charset="0"/>
                <a:cs typeface="Calibri" pitchFamily="34" charset="0"/>
              </a:rPr>
              <a:t>, &amp; Go, 1999; </a:t>
            </a:r>
            <a:r>
              <a:rPr lang="en-US" sz="1600" i="1" dirty="0" smtClean="0">
                <a:solidFill>
                  <a:srgbClr val="981A32"/>
                </a:solidFill>
                <a:latin typeface="Calibri" pitchFamily="34" charset="0"/>
                <a:cs typeface="Calibri" pitchFamily="34" charset="0"/>
              </a:rPr>
              <a:t/>
            </a:r>
            <a:br>
              <a:rPr lang="en-US" sz="1600" i="1" dirty="0" smtClean="0">
                <a:solidFill>
                  <a:srgbClr val="981A32"/>
                </a:solidFill>
                <a:latin typeface="Calibri" pitchFamily="34" charset="0"/>
                <a:cs typeface="Calibri" pitchFamily="34" charset="0"/>
              </a:rPr>
            </a:br>
            <a:r>
              <a:rPr lang="en-US" sz="1600" i="1" dirty="0" smtClean="0">
                <a:solidFill>
                  <a:srgbClr val="981A32"/>
                </a:solidFill>
                <a:latin typeface="Calibri" pitchFamily="34" charset="0"/>
                <a:cs typeface="Calibri" pitchFamily="34" charset="0"/>
              </a:rPr>
              <a:t>Chen </a:t>
            </a:r>
            <a:r>
              <a:rPr lang="en-US" sz="1600" i="1" dirty="0">
                <a:solidFill>
                  <a:srgbClr val="981A32"/>
                </a:solidFill>
                <a:latin typeface="Calibri" pitchFamily="34" charset="0"/>
                <a:cs typeface="Calibri" pitchFamily="34" charset="0"/>
              </a:rPr>
              <a:t>et al., </a:t>
            </a:r>
            <a:r>
              <a:rPr lang="en-US" sz="1600" i="1" dirty="0" smtClean="0">
                <a:solidFill>
                  <a:srgbClr val="981A32"/>
                </a:solidFill>
                <a:latin typeface="Calibri" pitchFamily="34" charset="0"/>
                <a:cs typeface="Calibri" pitchFamily="34" charset="0"/>
              </a:rPr>
              <a:t>2011</a:t>
            </a:r>
            <a:endParaRPr lang="en-US" sz="1600" i="1" dirty="0">
              <a:solidFill>
                <a:srgbClr val="981A32"/>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2"/>
          <p:cNvSpPr>
            <a:spLocks noGrp="1" noChangeArrowheads="1"/>
          </p:cNvSpPr>
          <p:nvPr>
            <p:ph type="title"/>
          </p:nvPr>
        </p:nvSpPr>
        <p:spPr/>
        <p:txBody>
          <a:bodyPr/>
          <a:lstStyle/>
          <a:p>
            <a:r>
              <a:rPr lang="en-US" dirty="0" smtClean="0"/>
              <a:t>Internal Dissemination</a:t>
            </a:r>
          </a:p>
        </p:txBody>
      </p:sp>
      <p:sp>
        <p:nvSpPr>
          <p:cNvPr id="67587" name="Rectangle 3"/>
          <p:cNvSpPr>
            <a:spLocks noGrp="1" noChangeArrowheads="1"/>
          </p:cNvSpPr>
          <p:nvPr>
            <p:ph sz="half" idx="1"/>
          </p:nvPr>
        </p:nvSpPr>
        <p:spPr>
          <a:xfrm>
            <a:off x="457200" y="1828801"/>
            <a:ext cx="4038600" cy="4023360"/>
          </a:xfrm>
        </p:spPr>
        <p:txBody>
          <a:bodyPr>
            <a:normAutofit/>
          </a:bodyPr>
          <a:lstStyle/>
          <a:p>
            <a:r>
              <a:rPr lang="en-US" sz="2400" dirty="0" smtClean="0"/>
              <a:t>Annual Statistical Report and Mid-Year Report</a:t>
            </a:r>
          </a:p>
          <a:p>
            <a:pPr lvl="1"/>
            <a:r>
              <a:rPr lang="en-US" sz="2200" dirty="0" smtClean="0"/>
              <a:t>Produced by National SCI Statistical Center</a:t>
            </a:r>
          </a:p>
          <a:p>
            <a:r>
              <a:rPr lang="en-US" sz="2400" dirty="0" smtClean="0"/>
              <a:t>Benchmark Reports</a:t>
            </a:r>
          </a:p>
          <a:p>
            <a:r>
              <a:rPr lang="en-US" sz="2400" dirty="0" smtClean="0"/>
              <a:t>Report Cards (center-specific performance summary) </a:t>
            </a:r>
          </a:p>
        </p:txBody>
      </p:sp>
      <p:pic>
        <p:nvPicPr>
          <p:cNvPr id="64514" name="Picture 4" descr="Sample picture of the 2012 Spinal Cord Injury Model System Mid-Year Report." title="Sample picture of the 2012 Spinal Cord Injury Model System Mid-Year Repo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48312" y="1828800"/>
            <a:ext cx="3108693" cy="4023360"/>
          </a:xfrm>
          <a:prstGeom prst="rect">
            <a:avLst/>
          </a:prstGeom>
          <a:noFill/>
          <a:ln w="9525">
            <a:solidFill>
              <a:schemeClr val="accent4"/>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dirty="0" smtClean="0"/>
              <a:t>External Dissemination</a:t>
            </a:r>
          </a:p>
        </p:txBody>
      </p:sp>
      <p:sp>
        <p:nvSpPr>
          <p:cNvPr id="65539" name="Rectangle 3"/>
          <p:cNvSpPr>
            <a:spLocks noGrp="1" noChangeArrowheads="1"/>
          </p:cNvSpPr>
          <p:nvPr>
            <p:ph sz="half" idx="1"/>
          </p:nvPr>
        </p:nvSpPr>
        <p:spPr>
          <a:xfrm>
            <a:off x="457200" y="1600200"/>
            <a:ext cx="5105400" cy="4525963"/>
          </a:xfrm>
        </p:spPr>
        <p:txBody>
          <a:bodyPr>
            <a:noAutofit/>
          </a:bodyPr>
          <a:lstStyle/>
          <a:p>
            <a:r>
              <a:rPr lang="en-US" sz="2400" dirty="0" smtClean="0"/>
              <a:t>Facts and Figures at a Glance</a:t>
            </a:r>
          </a:p>
          <a:p>
            <a:r>
              <a:rPr lang="en-US" sz="2400" dirty="0" smtClean="0"/>
              <a:t>Peer-reviewed publications </a:t>
            </a:r>
          </a:p>
          <a:p>
            <a:r>
              <a:rPr lang="en-US" sz="2400" dirty="0" smtClean="0"/>
              <a:t>National professional meetings</a:t>
            </a:r>
          </a:p>
          <a:p>
            <a:pPr>
              <a:spcAft>
                <a:spcPts val="600"/>
              </a:spcAft>
            </a:pPr>
            <a:r>
              <a:rPr lang="en-US" sz="2400" dirty="0" smtClean="0"/>
              <a:t>Compilation of database research contributed by SCIMS investigators</a:t>
            </a:r>
          </a:p>
          <a:p>
            <a:pPr lvl="1">
              <a:spcAft>
                <a:spcPts val="600"/>
              </a:spcAft>
            </a:pPr>
            <a:r>
              <a:rPr lang="en-US" dirty="0" smtClean="0"/>
              <a:t>Books (1986, 1990, 1995)</a:t>
            </a:r>
          </a:p>
          <a:p>
            <a:pPr lvl="1">
              <a:spcAft>
                <a:spcPts val="600"/>
              </a:spcAft>
            </a:pPr>
            <a:r>
              <a:rPr lang="en-US" dirty="0" smtClean="0"/>
              <a:t>Special issues of </a:t>
            </a:r>
            <a:r>
              <a:rPr lang="en-US" i="1" dirty="0" smtClean="0"/>
              <a:t>Archives of Physical Medicine and Rehabilitation</a:t>
            </a:r>
            <a:r>
              <a:rPr lang="en-US" dirty="0" smtClean="0"/>
              <a:t> (1999, 2004, 2011)</a:t>
            </a:r>
          </a:p>
        </p:txBody>
      </p:sp>
      <p:pic>
        <p:nvPicPr>
          <p:cNvPr id="65540" name="Picture 5" descr="Sample picture of an issue of the Archives of Physical Medical and Rehabilitation publication. " title="Sample picture of an issue of the Archives of Physical Medical and Rehabilitation publication. ">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1676400"/>
            <a:ext cx="2503488" cy="31496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dirty="0" smtClean="0"/>
              <a:t>External Dissemination</a:t>
            </a:r>
            <a:br>
              <a:rPr lang="en-US" dirty="0" smtClean="0"/>
            </a:br>
            <a:r>
              <a:rPr lang="en-US" sz="2100" dirty="0" smtClean="0"/>
              <a:t>Systematic reviews (in collaboration with MSKTC)</a:t>
            </a:r>
          </a:p>
        </p:txBody>
      </p:sp>
      <p:sp>
        <p:nvSpPr>
          <p:cNvPr id="69635" name="Rectangle 3"/>
          <p:cNvSpPr>
            <a:spLocks noGrp="1" noChangeArrowheads="1"/>
          </p:cNvSpPr>
          <p:nvPr>
            <p:ph idx="1"/>
          </p:nvPr>
        </p:nvSpPr>
        <p:spPr/>
        <p:txBody>
          <a:bodyPr>
            <a:normAutofit lnSpcReduction="10000"/>
          </a:bodyPr>
          <a:lstStyle/>
          <a:p>
            <a:pPr>
              <a:spcAft>
                <a:spcPts val="900"/>
              </a:spcAft>
            </a:pPr>
            <a:r>
              <a:rPr lang="en-US" dirty="0" smtClean="0"/>
              <a:t>Measurement of Depression in SCI </a:t>
            </a:r>
          </a:p>
          <a:p>
            <a:pPr>
              <a:spcAft>
                <a:spcPts val="900"/>
              </a:spcAft>
            </a:pPr>
            <a:r>
              <a:rPr lang="en-US" dirty="0" smtClean="0"/>
              <a:t>SCI and UTI Surveillance </a:t>
            </a:r>
          </a:p>
          <a:p>
            <a:pPr>
              <a:spcAft>
                <a:spcPts val="900"/>
              </a:spcAft>
            </a:pPr>
            <a:r>
              <a:rPr lang="en-US" dirty="0" smtClean="0"/>
              <a:t>SCI and Measures for Predicting Outcomes of Employment </a:t>
            </a:r>
          </a:p>
          <a:p>
            <a:pPr>
              <a:spcAft>
                <a:spcPts val="900"/>
              </a:spcAft>
            </a:pPr>
            <a:r>
              <a:rPr lang="en-US" dirty="0" smtClean="0"/>
              <a:t>Prevention and Treatment of Bone Loss in SCI </a:t>
            </a:r>
          </a:p>
          <a:p>
            <a:pPr>
              <a:spcAft>
                <a:spcPts val="900"/>
              </a:spcAft>
            </a:pPr>
            <a:r>
              <a:rPr lang="en-US" dirty="0" smtClean="0"/>
              <a:t>SCI and Adverse Exercise Effects </a:t>
            </a:r>
          </a:p>
          <a:p>
            <a:pPr>
              <a:spcAft>
                <a:spcPts val="900"/>
              </a:spcAft>
            </a:pPr>
            <a:r>
              <a:rPr lang="en-US" dirty="0" smtClean="0"/>
              <a:t>Women With SCI </a:t>
            </a:r>
          </a:p>
          <a:p>
            <a:pPr>
              <a:spcAft>
                <a:spcPts val="900"/>
              </a:spcAft>
            </a:pPr>
            <a:r>
              <a:rPr lang="en-US" dirty="0" smtClean="0"/>
              <a:t>Sleep/Obstructive Sleep Apnea and SCI</a:t>
            </a:r>
          </a:p>
          <a:p>
            <a:pPr>
              <a:spcAft>
                <a:spcPts val="900"/>
              </a:spcAft>
            </a:pPr>
            <a:r>
              <a:rPr lang="en-US" dirty="0" smtClean="0"/>
              <a:t>Transition from Adolescence to Adulthood </a:t>
            </a:r>
          </a:p>
          <a:p>
            <a:pPr>
              <a:spcAft>
                <a:spcPts val="900"/>
              </a:spcAft>
            </a:pPr>
            <a:r>
              <a:rPr lang="en-US" dirty="0" smtClean="0"/>
              <a:t>Family Planning After SCI</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nSpc>
                <a:spcPts val="3600"/>
              </a:lnSpc>
            </a:pPr>
            <a:r>
              <a:rPr lang="en-US" dirty="0" smtClean="0"/>
              <a:t>External Dissemination </a:t>
            </a:r>
            <a:br>
              <a:rPr lang="en-US" dirty="0" smtClean="0"/>
            </a:br>
            <a:r>
              <a:rPr lang="en-US" sz="2100" dirty="0" smtClean="0"/>
              <a:t>Consumer information (in collaboration with all centers)</a:t>
            </a:r>
          </a:p>
        </p:txBody>
      </p:sp>
      <p:sp>
        <p:nvSpPr>
          <p:cNvPr id="67587" name="Rectangle 3"/>
          <p:cNvSpPr>
            <a:spLocks noGrp="1" noChangeArrowheads="1"/>
          </p:cNvSpPr>
          <p:nvPr>
            <p:ph sz="half" idx="1"/>
          </p:nvPr>
        </p:nvSpPr>
        <p:spPr/>
        <p:txBody>
          <a:bodyPr>
            <a:noAutofit/>
          </a:bodyPr>
          <a:lstStyle/>
          <a:p>
            <a:r>
              <a:rPr lang="en-US" sz="2400" dirty="0" smtClean="0"/>
              <a:t>Skin Care and Pressure Sores</a:t>
            </a:r>
          </a:p>
          <a:p>
            <a:r>
              <a:rPr lang="en-US" sz="2400" dirty="0" smtClean="0"/>
              <a:t>Pain After SCI</a:t>
            </a:r>
          </a:p>
          <a:p>
            <a:r>
              <a:rPr lang="en-US" sz="2400" dirty="0" smtClean="0"/>
              <a:t>Depression and SCI</a:t>
            </a:r>
          </a:p>
          <a:p>
            <a:r>
              <a:rPr lang="en-US" sz="2400" dirty="0" smtClean="0"/>
              <a:t>Safe Transfer Technique</a:t>
            </a:r>
          </a:p>
          <a:p>
            <a:r>
              <a:rPr lang="en-US" sz="2400" dirty="0" smtClean="0"/>
              <a:t>Wheelchair Series</a:t>
            </a:r>
          </a:p>
          <a:p>
            <a:r>
              <a:rPr lang="en-US" sz="2400" dirty="0" smtClean="0"/>
              <a:t>Spasticity and SCI</a:t>
            </a:r>
          </a:p>
          <a:p>
            <a:r>
              <a:rPr lang="en-US" sz="2400" dirty="0" smtClean="0"/>
              <a:t>Employment After SCI</a:t>
            </a:r>
          </a:p>
        </p:txBody>
      </p:sp>
      <p:sp>
        <p:nvSpPr>
          <p:cNvPr id="3" name="Content Placeholder 2"/>
          <p:cNvSpPr>
            <a:spLocks noGrp="1"/>
          </p:cNvSpPr>
          <p:nvPr>
            <p:ph sz="half" idx="2"/>
          </p:nvPr>
        </p:nvSpPr>
        <p:spPr/>
        <p:txBody>
          <a:bodyPr>
            <a:normAutofit/>
          </a:bodyPr>
          <a:lstStyle/>
          <a:p>
            <a:r>
              <a:rPr lang="en-US" sz="2400" dirty="0" smtClean="0"/>
              <a:t>Gait Training and SCO</a:t>
            </a:r>
          </a:p>
          <a:p>
            <a:r>
              <a:rPr lang="en-US" sz="2400" dirty="0" smtClean="0"/>
              <a:t>SCI and Exercise</a:t>
            </a:r>
          </a:p>
          <a:p>
            <a:r>
              <a:rPr lang="en-US" sz="2400" dirty="0" smtClean="0"/>
              <a:t>SCI and Bone Health and </a:t>
            </a:r>
          </a:p>
          <a:p>
            <a:r>
              <a:rPr lang="en-US" sz="2400" dirty="0" smtClean="0"/>
              <a:t>Aging with SCI</a:t>
            </a:r>
          </a:p>
          <a:p>
            <a:r>
              <a:rPr lang="en-US" sz="2400" dirty="0" smtClean="0"/>
              <a:t>Obesity and Nutrition After SCI</a:t>
            </a:r>
          </a:p>
          <a:p>
            <a:r>
              <a:rPr lang="en-US" sz="2400" dirty="0" smtClean="0"/>
              <a:t>Bowel Care and SCI</a:t>
            </a:r>
          </a:p>
          <a:p>
            <a:r>
              <a:rPr lang="en-US" sz="2400" dirty="0" smtClean="0"/>
              <a:t>Bladder Care and SCI</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dirty="0" smtClean="0"/>
              <a:t>External Dissemination</a:t>
            </a:r>
            <a:r>
              <a:rPr lang="en-US" sz="3600" dirty="0" smtClean="0"/>
              <a:t> (continued)</a:t>
            </a:r>
          </a:p>
        </p:txBody>
      </p:sp>
      <p:sp>
        <p:nvSpPr>
          <p:cNvPr id="68611" name="Rectangle 3"/>
          <p:cNvSpPr>
            <a:spLocks noGrp="1" noChangeArrowheads="1"/>
          </p:cNvSpPr>
          <p:nvPr>
            <p:ph idx="1"/>
          </p:nvPr>
        </p:nvSpPr>
        <p:spPr/>
        <p:txBody>
          <a:bodyPr/>
          <a:lstStyle/>
          <a:p>
            <a:pPr marL="0" indent="0">
              <a:spcAft>
                <a:spcPts val="0"/>
              </a:spcAft>
              <a:buNone/>
            </a:pPr>
            <a:r>
              <a:rPr lang="en-US" b="1" dirty="0" smtClean="0"/>
              <a:t>Online Data Collection Forms and Data Dictionary</a:t>
            </a:r>
          </a:p>
          <a:p>
            <a:r>
              <a:rPr lang="en-US" dirty="0" smtClean="0">
                <a:hlinkClick r:id="rId2" tooltip="Link to the Online Data Collection Forms and Data Dictionary."/>
              </a:rPr>
              <a:t>https://www.nscisc.uab.edu/nscisc-database.aspx </a:t>
            </a:r>
            <a:endParaRPr lang="en-US" dirty="0" smtClean="0"/>
          </a:p>
          <a:p>
            <a:pPr marL="0" indent="0">
              <a:spcAft>
                <a:spcPts val="0"/>
              </a:spcAft>
              <a:buNone/>
            </a:pPr>
            <a:r>
              <a:rPr lang="en-US" b="1" dirty="0" smtClean="0"/>
              <a:t>Facts and Figures at a Glance</a:t>
            </a:r>
          </a:p>
          <a:p>
            <a:pPr>
              <a:spcAft>
                <a:spcPts val="0"/>
              </a:spcAft>
            </a:pPr>
            <a:r>
              <a:rPr lang="en-US" dirty="0" smtClean="0"/>
              <a:t>Published annually by the National SCI Statistical Center</a:t>
            </a:r>
          </a:p>
          <a:p>
            <a:r>
              <a:rPr lang="en-US" dirty="0" smtClean="0">
                <a:hlinkClick r:id="rId3" tooltip="Link to Facts and Figures at a Glance."/>
              </a:rPr>
              <a:t>https://www.nscisc.uab.edu/reports.aspx </a:t>
            </a:r>
            <a:endParaRPr lang="en-US" dirty="0" smtClean="0"/>
          </a:p>
          <a:p>
            <a:pPr marL="0" indent="0">
              <a:spcAft>
                <a:spcPts val="0"/>
              </a:spcAft>
              <a:buNone/>
            </a:pPr>
            <a:r>
              <a:rPr lang="en-US" b="1" dirty="0" smtClean="0"/>
              <a:t>Annual Statistical Reports - Public Version</a:t>
            </a:r>
          </a:p>
          <a:p>
            <a:pPr>
              <a:spcAft>
                <a:spcPts val="0"/>
              </a:spcAft>
            </a:pPr>
            <a:r>
              <a:rPr lang="en-US" dirty="0" smtClean="0"/>
              <a:t>Published annually by National SCI Statistical Center</a:t>
            </a:r>
          </a:p>
          <a:p>
            <a:r>
              <a:rPr lang="en-US" dirty="0" smtClean="0">
                <a:hlinkClick r:id="rId3" tooltip="Link to the Annual Statistical Reports - Public Version."/>
              </a:rPr>
              <a:t>https://www.nscisc.uab.edu/reports.aspx </a:t>
            </a:r>
            <a:endParaRPr lang="en-US" dirty="0" smtClean="0"/>
          </a:p>
          <a:p>
            <a:pPr marL="0" indent="0">
              <a:spcAft>
                <a:spcPts val="0"/>
              </a:spcAft>
              <a:buNone/>
            </a:pPr>
            <a:r>
              <a:rPr lang="en-US" b="1" dirty="0" smtClean="0"/>
              <a:t>Slide show to educate others about the SCIMS</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4"/>
          <p:cNvSpPr>
            <a:spLocks noGrp="1" noChangeArrowheads="1"/>
          </p:cNvSpPr>
          <p:nvPr>
            <p:ph type="ctrTitle"/>
          </p:nvPr>
        </p:nvSpPr>
        <p:spPr>
          <a:xfrm>
            <a:off x="685800" y="1371600"/>
            <a:ext cx="7772400" cy="1904999"/>
          </a:xfrm>
        </p:spPr>
        <p:txBody>
          <a:bodyPr>
            <a:noAutofit/>
          </a:bodyPr>
          <a:lstStyle/>
          <a:p>
            <a:r>
              <a:rPr lang="en-US" sz="4000" dirty="0" smtClean="0"/>
              <a:t>National SCI Model System</a:t>
            </a:r>
            <a:br>
              <a:rPr lang="en-US" sz="4000" dirty="0" smtClean="0"/>
            </a:br>
            <a:r>
              <a:rPr lang="en-US" sz="4000" dirty="0" smtClean="0"/>
              <a:t>Descriptive Data Summary</a:t>
            </a:r>
            <a:br>
              <a:rPr lang="en-US" sz="4000" dirty="0" smtClean="0"/>
            </a:br>
            <a:r>
              <a:rPr lang="en-US" sz="4000" dirty="0" smtClean="0"/>
              <a:t>From 1973 to 2012</a:t>
            </a:r>
          </a:p>
        </p:txBody>
      </p:sp>
      <p:sp>
        <p:nvSpPr>
          <p:cNvPr id="2" name="Subtitle 1"/>
          <p:cNvSpPr>
            <a:spLocks noGrp="1"/>
          </p:cNvSpPr>
          <p:nvPr>
            <p:ph type="subTitle" idx="1"/>
          </p:nvPr>
        </p:nvSpPr>
        <p:spPr>
          <a:xfrm>
            <a:off x="685800" y="3429000"/>
            <a:ext cx="7772400" cy="1752600"/>
          </a:xfrm>
        </p:spPr>
        <p:txBody>
          <a:bodyPr/>
          <a:lstStyle/>
          <a:p>
            <a:r>
              <a:rPr lang="en-US" b="1" dirty="0" smtClean="0"/>
              <a:t>Source: </a:t>
            </a:r>
            <a:r>
              <a:rPr lang="en-US" dirty="0" smtClean="0"/>
              <a:t/>
            </a:r>
            <a:br>
              <a:rPr lang="en-US" dirty="0" smtClean="0"/>
            </a:br>
            <a:r>
              <a:rPr lang="en-US" sz="2000" dirty="0" smtClean="0"/>
              <a:t>The 2012 Annual Statistical Report for the SCI Model Systems</a:t>
            </a:r>
            <a:br>
              <a:rPr lang="en-US" sz="2000" dirty="0" smtClean="0"/>
            </a:br>
            <a:r>
              <a:rPr lang="en-US" sz="2000" dirty="0" smtClean="0"/>
              <a:t>National SCI Statistical Center, Birmingham, AL</a:t>
            </a:r>
            <a:br>
              <a:rPr lang="en-US" sz="2000" dirty="0" smtClean="0"/>
            </a:br>
            <a:r>
              <a:rPr lang="en-US" sz="2000" dirty="0" smtClean="0">
                <a:hlinkClick r:id="rId3" tooltip="Link to the National SCI Statistical Center."/>
              </a:rPr>
              <a:t>https://www.nscisc.uab.edu/reports.aspx </a:t>
            </a:r>
            <a:endParaRPr lang="en-US" sz="2000"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dirty="0" smtClean="0"/>
              <a:t>Age at Injury and Gender</a:t>
            </a:r>
          </a:p>
        </p:txBody>
      </p:sp>
      <p:graphicFrame>
        <p:nvGraphicFramePr>
          <p:cNvPr id="2" name="Object 4" descr="This line graph plots the age at injury and gender from 1973 to 2011. Males total at 22,902 (80.6 percent) and females, at 5,505 (19.4 percent).  Age at Injury:  1973–1979, 28.7; 1980–1984, 30.5; 1985–1989, 32.3; 1990–1994, 33.7; 1995–1999, 36.4; 2000–2004, 37.6; 2005–2011, 41.0." title="Age at Injury and Gender"/>
          <p:cNvGraphicFramePr>
            <a:graphicFrameLocks noGrp="1" noChangeAspect="1"/>
          </p:cNvGraphicFramePr>
          <p:nvPr>
            <p:ph idx="1"/>
            <p:extLst>
              <p:ext uri="{D42A27DB-BD31-4B8C-83A1-F6EECF244321}">
                <p14:modId xmlns:p14="http://schemas.microsoft.com/office/powerpoint/2010/main" val="1487509582"/>
              </p:ext>
            </p:extLst>
          </p:nvPr>
        </p:nvGraphicFramePr>
        <p:xfrm>
          <a:off x="457200" y="1600200"/>
          <a:ext cx="8229600" cy="4191000"/>
        </p:xfrm>
        <a:graphic>
          <a:graphicData uri="http://schemas.openxmlformats.org/drawingml/2006/chart">
            <c:chart xmlns:c="http://schemas.openxmlformats.org/drawingml/2006/chart" xmlns:r="http://schemas.openxmlformats.org/officeDocument/2006/relationships" r:id="rId3"/>
          </a:graphicData>
        </a:graphic>
      </p:graphicFrame>
      <p:sp>
        <p:nvSpPr>
          <p:cNvPr id="70660" name="Text Box 5"/>
          <p:cNvSpPr txBox="1">
            <a:spLocks noChangeArrowheads="1"/>
          </p:cNvSpPr>
          <p:nvPr/>
        </p:nvSpPr>
        <p:spPr bwMode="auto">
          <a:xfrm>
            <a:off x="533400" y="5260032"/>
            <a:ext cx="80660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lvl="1" eaLnBrk="1" hangingPunct="1">
              <a:spcBef>
                <a:spcPct val="20000"/>
              </a:spcBef>
              <a:buClr>
                <a:schemeClr val="accent2"/>
              </a:buClr>
              <a:buFont typeface="Wingdings" pitchFamily="2" charset="2"/>
              <a:buNone/>
            </a:pPr>
            <a:r>
              <a:rPr lang="en-US" b="1" dirty="0" smtClean="0">
                <a:solidFill>
                  <a:schemeClr val="tx2"/>
                </a:solidFill>
              </a:rPr>
              <a:t>Males: 23,442 </a:t>
            </a:r>
            <a:r>
              <a:rPr lang="en-US" b="1" dirty="0">
                <a:solidFill>
                  <a:schemeClr val="tx2"/>
                </a:solidFill>
              </a:rPr>
              <a:t>(</a:t>
            </a:r>
            <a:r>
              <a:rPr lang="en-US" b="1" dirty="0" smtClean="0">
                <a:solidFill>
                  <a:schemeClr val="tx2"/>
                </a:solidFill>
              </a:rPr>
              <a:t>80.7%) 		Females: 5,610 </a:t>
            </a:r>
            <a:r>
              <a:rPr lang="en-US" b="1" dirty="0">
                <a:solidFill>
                  <a:schemeClr val="tx2"/>
                </a:solidFill>
              </a:rPr>
              <a:t>(</a:t>
            </a:r>
            <a:r>
              <a:rPr lang="en-US" b="1" dirty="0" smtClean="0">
                <a:solidFill>
                  <a:schemeClr val="tx2"/>
                </a:solidFill>
              </a:rPr>
              <a:t>19.3%</a:t>
            </a:r>
            <a:r>
              <a:rPr lang="en-US" sz="2400" dirty="0" smtClean="0">
                <a:solidFill>
                  <a:schemeClr val="tx2"/>
                </a:solidFill>
              </a:rPr>
              <a:t>)</a:t>
            </a:r>
            <a:endParaRPr lang="en-US" sz="2400"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dirty="0" smtClean="0"/>
              <a:t>Education </a:t>
            </a:r>
            <a:br>
              <a:rPr lang="en-US" dirty="0" smtClean="0"/>
            </a:br>
            <a:r>
              <a:rPr lang="en-US" sz="2100" dirty="0" smtClean="0"/>
              <a:t>(at the time of injury)</a:t>
            </a:r>
          </a:p>
        </p:txBody>
      </p:sp>
      <p:graphicFrame>
        <p:nvGraphicFramePr>
          <p:cNvPr id="2" name="Object 4" descr="This pie chart compares education level of individuals at the time of injury. Results are as follows: high school, 48.3 percent; grades 9 through 11, 23.9 percent; up to grade 8, 9 percent; associate degree, 2.3 percent; bachelor’s degree, 6.7 percent; master’s degree, 1.6 percent; doctorate, 0.9 percent; other, 0.7 percent; unknown, 6.6 percent." title="Education"/>
          <p:cNvGraphicFramePr>
            <a:graphicFrameLocks noGrp="1" noChangeAspect="1"/>
          </p:cNvGraphicFramePr>
          <p:nvPr>
            <p:ph idx="1"/>
            <p:extLst>
              <p:ext uri="{D42A27DB-BD31-4B8C-83A1-F6EECF244321}">
                <p14:modId xmlns:p14="http://schemas.microsoft.com/office/powerpoint/2010/main" val="2063628492"/>
              </p:ext>
            </p:extLst>
          </p:nvPr>
        </p:nvGraphicFramePr>
        <p:xfrm>
          <a:off x="457200" y="1600200"/>
          <a:ext cx="8229600" cy="4191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dirty="0" smtClean="0"/>
              <a:t>Marital Status </a:t>
            </a:r>
            <a:br>
              <a:rPr lang="en-US" dirty="0" smtClean="0"/>
            </a:br>
            <a:r>
              <a:rPr lang="en-US" sz="2100" dirty="0" smtClean="0"/>
              <a:t>(at the time of injury)</a:t>
            </a:r>
          </a:p>
        </p:txBody>
      </p:sp>
      <p:graphicFrame>
        <p:nvGraphicFramePr>
          <p:cNvPr id="2" name="Object 4" descr="Tis pie chart compares marital status of individuals at the time of injury. Results are as follows: single, 51.7 percent; married, 32.2 percent; divorced, 9.3 percent; separated, 3.4 percent; widowed, 2.5 percent; other, 0.1 percent; unknown, 0.8 percent." title="Marital Status"/>
          <p:cNvGraphicFramePr>
            <a:graphicFrameLocks noGrp="1" noChangeAspect="1"/>
          </p:cNvGraphicFramePr>
          <p:nvPr>
            <p:ph idx="1"/>
            <p:extLst>
              <p:ext uri="{D42A27DB-BD31-4B8C-83A1-F6EECF244321}">
                <p14:modId xmlns:p14="http://schemas.microsoft.com/office/powerpoint/2010/main" val="2420828574"/>
              </p:ext>
            </p:extLst>
          </p:nvPr>
        </p:nvGraphicFramePr>
        <p:xfrm>
          <a:off x="457200" y="1600200"/>
          <a:ext cx="8229600" cy="4191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dirty="0" smtClean="0"/>
              <a:t>Occupational Status </a:t>
            </a:r>
            <a:br>
              <a:rPr lang="en-US" dirty="0" smtClean="0"/>
            </a:br>
            <a:r>
              <a:rPr lang="en-US" sz="2100" dirty="0" smtClean="0"/>
              <a:t>(at the time of injury)</a:t>
            </a:r>
          </a:p>
        </p:txBody>
      </p:sp>
      <p:graphicFrame>
        <p:nvGraphicFramePr>
          <p:cNvPr id="2" name="Object 3" descr="This pie chart compares occupational status of individuals at the time of injury. Results are as follows: working, 57.1 percent; homemaker, 2 percent; on-job training or workshop, 0.3 percent; retired, 6.7 percent; student, 15.3 percent; unemployment, 15.8 percent; other, 1.3 percent; unknown, 1.4 percent." title="Occupational Status"/>
          <p:cNvGraphicFramePr>
            <a:graphicFrameLocks noGrp="1" noChangeAspect="1"/>
          </p:cNvGraphicFramePr>
          <p:nvPr>
            <p:ph idx="1"/>
            <p:extLst>
              <p:ext uri="{D42A27DB-BD31-4B8C-83A1-F6EECF244321}">
                <p14:modId xmlns:p14="http://schemas.microsoft.com/office/powerpoint/2010/main" val="3021176547"/>
              </p:ext>
            </p:extLst>
          </p:nvPr>
        </p:nvGraphicFramePr>
        <p:xfrm>
          <a:off x="457200" y="1600200"/>
          <a:ext cx="8229600" cy="4191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smtClean="0"/>
              <a:t>Project Design </a:t>
            </a:r>
            <a:r>
              <a:rPr lang="en-US" sz="3600" dirty="0" smtClean="0"/>
              <a:t>(continued)</a:t>
            </a:r>
          </a:p>
        </p:txBody>
      </p:sp>
      <p:sp>
        <p:nvSpPr>
          <p:cNvPr id="13315" name="Rectangle 3"/>
          <p:cNvSpPr>
            <a:spLocks noGrp="1" noChangeArrowheads="1"/>
          </p:cNvSpPr>
          <p:nvPr>
            <p:ph idx="1"/>
          </p:nvPr>
        </p:nvSpPr>
        <p:spPr/>
        <p:txBody>
          <a:bodyPr/>
          <a:lstStyle/>
          <a:p>
            <a:r>
              <a:rPr lang="en-US" dirty="0" smtClean="0"/>
              <a:t>The SCIMS grantees contribute patient records to a national database, maintained by a national statistical center, which tracks the long-term consequences of SCI and conducts research in the areas of medical rehabilitation, health and wellness, technology, service delivery, short- and long-term interventions, and systems research. </a:t>
            </a:r>
          </a:p>
          <a:p>
            <a:r>
              <a:rPr lang="en-US" dirty="0" smtClean="0"/>
              <a:t>Each SCI Model System is charged with disseminating information and research findings to patients, family members, health care providers, educators, policymakers, and the general public.</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dirty="0" smtClean="0"/>
              <a:t>Race</a:t>
            </a:r>
          </a:p>
        </p:txBody>
      </p:sp>
      <p:graphicFrame>
        <p:nvGraphicFramePr>
          <p:cNvPr id="2" name="Object 5" descr="This pie chart compares race. Results are as follows: White, 67 percent; African American, 23 percent; American Indian, 1 percent; Asian, 2 percent; other, 1 percent; unknown, 6 percent." title="Race"/>
          <p:cNvGraphicFramePr>
            <a:graphicFrameLocks noGrp="1" noChangeAspect="1"/>
          </p:cNvGraphicFramePr>
          <p:nvPr>
            <p:ph idx="1"/>
            <p:extLst>
              <p:ext uri="{D42A27DB-BD31-4B8C-83A1-F6EECF244321}">
                <p14:modId xmlns:p14="http://schemas.microsoft.com/office/powerpoint/2010/main" val="4195844469"/>
              </p:ext>
            </p:extLst>
          </p:nvPr>
        </p:nvGraphicFramePr>
        <p:xfrm>
          <a:off x="457200" y="1600200"/>
          <a:ext cx="8229600" cy="4191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dirty="0" smtClean="0"/>
              <a:t>SCI Grouped Etiology</a:t>
            </a:r>
            <a:endParaRPr lang="en-US" dirty="0"/>
          </a:p>
        </p:txBody>
      </p:sp>
      <p:graphicFrame>
        <p:nvGraphicFramePr>
          <p:cNvPr id="2" name="Object 3" descr="Tis is a line graph of the SCI group etiology by percentage per year.  Categories are: Vehicular: 46.9% (1973-79), 45.2% (1980-84), 42.2% (1985-89), 36.3% (1990-94), 40% (1995-99), 47.5% (2000-04), 39.2% (2005-11). Falls: 16.5% (1973-79), 16.9% (1980-84), 20.7% (1985-89), 20% (1990-94), 23.3% (1995-99), 23% (2000-04), 28.3% (2005-11). Violence: 13.3% (1973-79), 16% (1980-84), 18.8% (1985-89), 28.9% (1990-94), 21.1% (1995-99), 13.9% (2000-04), 14.6% (2005-11). Sports: 14.4% (1973-79), 14.2% (1980-84), 10.2% (1985-89), 7.6% (1990-94), 7% (1995-99), 47.5% (2000-04), 8.2% (2005-11). Note: numbers are close approximates." title="SCI Grouped Etiology"/>
          <p:cNvGraphicFramePr>
            <a:graphicFrameLocks noGrp="1" noChangeAspect="1"/>
          </p:cNvGraphicFramePr>
          <p:nvPr>
            <p:ph idx="1"/>
            <p:extLst>
              <p:ext uri="{D42A27DB-BD31-4B8C-83A1-F6EECF244321}">
                <p14:modId xmlns:p14="http://schemas.microsoft.com/office/powerpoint/2010/main" val="11875891"/>
              </p:ext>
            </p:extLst>
          </p:nvPr>
        </p:nvGraphicFramePr>
        <p:xfrm>
          <a:off x="838200" y="1524000"/>
          <a:ext cx="7848600" cy="4399522"/>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descr="Vertical axis lable for the graph showing percentage." title="Vertical axis lable for the graph showing percentage."/>
          <p:cNvSpPr>
            <a:spLocks noChangeArrowheads="1"/>
          </p:cNvSpPr>
          <p:nvPr/>
        </p:nvSpPr>
        <p:spPr bwMode="auto">
          <a:xfrm rot="16200000">
            <a:off x="-804046" y="3513713"/>
            <a:ext cx="3352801" cy="287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defTabSz="457200"/>
            <a:r>
              <a:rPr lang="en-US" sz="1270" b="1" dirty="0" smtClean="0">
                <a:solidFill>
                  <a:srgbClr val="000000"/>
                </a:solidFill>
              </a:rPr>
              <a:t>Percentage</a:t>
            </a:r>
            <a:endParaRPr lang="en-US" sz="1270" b="1" dirty="0">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Long-Term Survival</a:t>
            </a:r>
            <a:br>
              <a:rPr lang="en-US" dirty="0"/>
            </a:br>
            <a:r>
              <a:rPr lang="en-US" sz="2100" dirty="0"/>
              <a:t>(life expectancy in years)</a:t>
            </a:r>
          </a:p>
        </p:txBody>
      </p:sp>
      <p:graphicFrame>
        <p:nvGraphicFramePr>
          <p:cNvPr id="4" name="Group 196" descr="Table showing long-term survival."/>
          <p:cNvGraphicFramePr>
            <a:graphicFrameLocks/>
          </p:cNvGraphicFramePr>
          <p:nvPr>
            <p:extLst>
              <p:ext uri="{D42A27DB-BD31-4B8C-83A1-F6EECF244321}">
                <p14:modId xmlns:p14="http://schemas.microsoft.com/office/powerpoint/2010/main" val="2910097347"/>
              </p:ext>
            </p:extLst>
          </p:nvPr>
        </p:nvGraphicFramePr>
        <p:xfrm>
          <a:off x="457200" y="1600200"/>
          <a:ext cx="8229602" cy="3909930"/>
        </p:xfrm>
        <a:graphic>
          <a:graphicData uri="http://schemas.openxmlformats.org/drawingml/2006/table">
            <a:tbl>
              <a:tblPr firstRow="1"/>
              <a:tblGrid>
                <a:gridCol w="749129"/>
                <a:gridCol w="747584"/>
                <a:gridCol w="749128"/>
                <a:gridCol w="746040"/>
                <a:gridCol w="749128"/>
                <a:gridCol w="747584"/>
                <a:gridCol w="749129"/>
                <a:gridCol w="747584"/>
                <a:gridCol w="747584"/>
                <a:gridCol w="747584"/>
                <a:gridCol w="749128"/>
              </a:tblGrid>
              <a:tr h="9445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defRPr/>
                      </a:pPr>
                      <a:r>
                        <a:rPr kumimoji="0" lang="en-US" sz="1300" b="1" i="0" u="none" strike="noStrike" cap="none" normalizeH="0" baseline="0" dirty="0" smtClean="0">
                          <a:ln>
                            <a:noFill/>
                          </a:ln>
                          <a:solidFill>
                            <a:schemeClr val="bg1"/>
                          </a:solidFill>
                          <a:effectLst/>
                          <a:latin typeface="Calibri" pitchFamily="34" charset="0"/>
                          <a:cs typeface="Calibri" pitchFamily="34" charset="0"/>
                        </a:rPr>
                        <a:t>Age</a:t>
                      </a: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1300" b="1" i="0" u="none" strike="noStrike" cap="none" normalizeH="0" baseline="0" dirty="0" smtClean="0">
                        <a:ln>
                          <a:noFill/>
                        </a:ln>
                        <a:solidFill>
                          <a:schemeClr val="bg1"/>
                        </a:solidFill>
                        <a:effectLst/>
                        <a:latin typeface="Calibri" pitchFamily="34" charset="0"/>
                        <a:cs typeface="Calibri" pitchFamily="34" charset="0"/>
                      </a:endParaRPr>
                    </a:p>
                  </a:txBody>
                  <a:tcPr marL="88969" marR="88969" marT="45710" marB="45710" anchor="ctr" anchorCtr="1"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F7B"/>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300" b="1" i="0" u="none" strike="noStrike" cap="none" normalizeH="0" baseline="0" dirty="0" smtClean="0">
                          <a:ln>
                            <a:noFill/>
                          </a:ln>
                          <a:solidFill>
                            <a:schemeClr val="bg1"/>
                          </a:solidFill>
                          <a:effectLst/>
                          <a:latin typeface="Calibri" pitchFamily="34" charset="0"/>
                          <a:cs typeface="Calibri" pitchFamily="34" charset="0"/>
                        </a:rPr>
                        <a:t>Survive first 24 hours: Motor </a:t>
                      </a:r>
                      <a:r>
                        <a:rPr kumimoji="0" lang="en-US" sz="1300" b="1" i="0" u="none" strike="noStrike" cap="none" normalizeH="0" baseline="0" dirty="0" err="1" smtClean="0">
                          <a:ln>
                            <a:noFill/>
                          </a:ln>
                          <a:solidFill>
                            <a:schemeClr val="bg1"/>
                          </a:solidFill>
                          <a:effectLst/>
                          <a:latin typeface="Calibri" pitchFamily="34" charset="0"/>
                          <a:cs typeface="Calibri" pitchFamily="34" charset="0"/>
                        </a:rPr>
                        <a:t>Fx</a:t>
                      </a:r>
                      <a:r>
                        <a:rPr kumimoji="0" lang="en-US" sz="1300" b="1" i="0" u="none" strike="noStrike" cap="none" normalizeH="0" baseline="0" dirty="0" smtClean="0">
                          <a:ln>
                            <a:noFill/>
                          </a:ln>
                          <a:solidFill>
                            <a:schemeClr val="bg1"/>
                          </a:solidFill>
                          <a:effectLst/>
                          <a:latin typeface="Calibri" pitchFamily="34" charset="0"/>
                          <a:cs typeface="Calibri" pitchFamily="34" charset="0"/>
                        </a:rPr>
                        <a:t>, Any Level</a:t>
                      </a:r>
                    </a:p>
                  </a:txBody>
                  <a:tcPr marL="88969" marR="88969" marT="45710" marB="4571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F7B"/>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300" b="1" i="0" u="none" strike="noStrike" cap="none" normalizeH="0" baseline="0" dirty="0" smtClean="0">
                          <a:ln>
                            <a:noFill/>
                          </a:ln>
                          <a:solidFill>
                            <a:schemeClr val="bg1"/>
                          </a:solidFill>
                          <a:effectLst/>
                          <a:latin typeface="Calibri" pitchFamily="34" charset="0"/>
                          <a:cs typeface="Calibri" pitchFamily="34" charset="0"/>
                        </a:rPr>
                        <a:t>Survive first 24 hours: Para</a:t>
                      </a:r>
                    </a:p>
                  </a:txBody>
                  <a:tcPr marL="88969" marR="88969" marT="45710" marB="4571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F7B"/>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300" b="1" i="0" u="none" strike="noStrike" cap="none" normalizeH="0" baseline="0" dirty="0" smtClean="0">
                          <a:ln>
                            <a:noFill/>
                          </a:ln>
                          <a:solidFill>
                            <a:schemeClr val="bg1"/>
                          </a:solidFill>
                          <a:effectLst/>
                          <a:latin typeface="Calibri" pitchFamily="34" charset="0"/>
                          <a:cs typeface="Calibri" pitchFamily="34" charset="0"/>
                        </a:rPr>
                        <a:t>Survive first 24 hours: Low Tetra (C5–C8)</a:t>
                      </a:r>
                    </a:p>
                  </a:txBody>
                  <a:tcPr marL="88969" marR="88969" marT="45710" marB="4571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F7B"/>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300" b="1" i="0" u="none" strike="noStrike" cap="none" normalizeH="0" baseline="0" dirty="0" smtClean="0">
                          <a:ln>
                            <a:noFill/>
                          </a:ln>
                          <a:solidFill>
                            <a:schemeClr val="bg1"/>
                          </a:solidFill>
                          <a:effectLst/>
                          <a:latin typeface="Calibri" pitchFamily="34" charset="0"/>
                          <a:cs typeface="Calibri" pitchFamily="34" charset="0"/>
                        </a:rPr>
                        <a:t>Survive first 24 hours: High Tetra (C1–C4)</a:t>
                      </a:r>
                    </a:p>
                  </a:txBody>
                  <a:tcPr marL="88969" marR="88969" marT="45710" marB="4571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F7B"/>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300" b="1" i="0" u="none" strike="noStrike" cap="none" normalizeH="0" baseline="0" dirty="0" smtClean="0">
                          <a:ln>
                            <a:noFill/>
                          </a:ln>
                          <a:solidFill>
                            <a:schemeClr val="bg1"/>
                          </a:solidFill>
                          <a:effectLst/>
                          <a:latin typeface="Calibri" pitchFamily="34" charset="0"/>
                          <a:cs typeface="Calibri" pitchFamily="34" charset="0"/>
                        </a:rPr>
                        <a:t>Survive first 24 hours: Vent. Dep., Any Level</a:t>
                      </a:r>
                    </a:p>
                  </a:txBody>
                  <a:tcPr marL="88969" marR="88969" marT="45710" marB="45710" anchor="ctr" anchorCtr="1" horzOverflow="overflow">
                    <a:lnL w="12700" cap="flat" cmpd="sng" algn="ctr">
                      <a:solidFill>
                        <a:schemeClr val="tx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F7B"/>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defRPr/>
                      </a:pPr>
                      <a:r>
                        <a:rPr kumimoji="0" lang="en-US" sz="1300" b="1" i="0" u="none" strike="noStrike" cap="none" normalizeH="0" baseline="0" dirty="0" smtClean="0">
                          <a:ln>
                            <a:noFill/>
                          </a:ln>
                          <a:solidFill>
                            <a:schemeClr val="bg1"/>
                          </a:solidFill>
                          <a:effectLst/>
                          <a:latin typeface="Calibri" pitchFamily="34" charset="0"/>
                          <a:cs typeface="Calibri" pitchFamily="34" charset="0"/>
                        </a:rPr>
                        <a:t>Survive &gt;1 year post injury: </a:t>
                      </a: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300" b="1" i="0" u="none" strike="noStrike" cap="none" normalizeH="0" baseline="0" dirty="0" smtClean="0">
                          <a:ln>
                            <a:noFill/>
                          </a:ln>
                          <a:solidFill>
                            <a:schemeClr val="bg1"/>
                          </a:solidFill>
                          <a:effectLst/>
                          <a:latin typeface="Calibri" pitchFamily="34" charset="0"/>
                          <a:cs typeface="Calibri" pitchFamily="34" charset="0"/>
                        </a:rPr>
                        <a:t>Motor </a:t>
                      </a:r>
                      <a:r>
                        <a:rPr kumimoji="0" lang="en-US" sz="1300" b="1" i="0" u="none" strike="noStrike" cap="none" normalizeH="0" baseline="0" dirty="0" err="1" smtClean="0">
                          <a:ln>
                            <a:noFill/>
                          </a:ln>
                          <a:solidFill>
                            <a:schemeClr val="bg1"/>
                          </a:solidFill>
                          <a:effectLst/>
                          <a:latin typeface="Calibri" pitchFamily="34" charset="0"/>
                          <a:cs typeface="Calibri" pitchFamily="34" charset="0"/>
                        </a:rPr>
                        <a:t>Fx</a:t>
                      </a:r>
                      <a:r>
                        <a:rPr kumimoji="0" lang="en-US" sz="1300" b="1" i="0" u="none" strike="noStrike" cap="none" normalizeH="0" baseline="0" dirty="0" smtClean="0">
                          <a:ln>
                            <a:noFill/>
                          </a:ln>
                          <a:solidFill>
                            <a:schemeClr val="bg1"/>
                          </a:solidFill>
                          <a:effectLst/>
                          <a:latin typeface="Calibri" pitchFamily="34" charset="0"/>
                          <a:cs typeface="Calibri" pitchFamily="34" charset="0"/>
                        </a:rPr>
                        <a:t>, Any Level</a:t>
                      </a:r>
                    </a:p>
                  </a:txBody>
                  <a:tcPr marL="88969" marR="88969" marT="45710" marB="45710" anchor="ctr" anchorCtr="1" horzOverflow="overflow">
                    <a:lnL w="762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F7B"/>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defRPr/>
                      </a:pPr>
                      <a:r>
                        <a:rPr kumimoji="0" lang="en-US" sz="1300" b="1" i="0" u="none" strike="noStrike" cap="none" normalizeH="0" baseline="0" dirty="0" smtClean="0">
                          <a:ln>
                            <a:noFill/>
                          </a:ln>
                          <a:solidFill>
                            <a:schemeClr val="bg1"/>
                          </a:solidFill>
                          <a:effectLst/>
                          <a:latin typeface="Calibri" pitchFamily="34" charset="0"/>
                          <a:cs typeface="Calibri" pitchFamily="34" charset="0"/>
                        </a:rPr>
                        <a:t>Survive &gt;1 year post injury: </a:t>
                      </a: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300" b="1" i="0" u="none" strike="noStrike" cap="none" normalizeH="0" baseline="0" dirty="0" smtClean="0">
                          <a:ln>
                            <a:noFill/>
                          </a:ln>
                          <a:solidFill>
                            <a:schemeClr val="bg1"/>
                          </a:solidFill>
                          <a:effectLst/>
                          <a:latin typeface="Calibri" pitchFamily="34" charset="0"/>
                          <a:cs typeface="Calibri" pitchFamily="34" charset="0"/>
                        </a:rPr>
                        <a:t>Para</a:t>
                      </a:r>
                    </a:p>
                  </a:txBody>
                  <a:tcPr marL="88969" marR="88969" marT="45710" marB="4571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F7B"/>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defRPr/>
                      </a:pPr>
                      <a:r>
                        <a:rPr kumimoji="0" lang="en-US" sz="1300" b="1" i="0" u="none" strike="noStrike" cap="none" normalizeH="0" baseline="0" dirty="0" smtClean="0">
                          <a:ln>
                            <a:noFill/>
                          </a:ln>
                          <a:solidFill>
                            <a:schemeClr val="bg1"/>
                          </a:solidFill>
                          <a:effectLst/>
                          <a:latin typeface="Calibri" pitchFamily="34" charset="0"/>
                          <a:cs typeface="Calibri" pitchFamily="34" charset="0"/>
                        </a:rPr>
                        <a:t>Survive &gt;1 year post injury: </a:t>
                      </a: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300" b="1" i="0" u="none" strike="noStrike" cap="none" normalizeH="0" baseline="0" dirty="0" smtClean="0">
                          <a:ln>
                            <a:noFill/>
                          </a:ln>
                          <a:solidFill>
                            <a:schemeClr val="bg1"/>
                          </a:solidFill>
                          <a:effectLst/>
                          <a:latin typeface="Calibri" pitchFamily="34" charset="0"/>
                          <a:cs typeface="Calibri" pitchFamily="34" charset="0"/>
                        </a:rPr>
                        <a:t>Low Tetra (C5–C8)</a:t>
                      </a:r>
                    </a:p>
                  </a:txBody>
                  <a:tcPr marL="88969" marR="88969" marT="45710" marB="4571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F7B"/>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defRPr/>
                      </a:pPr>
                      <a:r>
                        <a:rPr kumimoji="0" lang="en-US" sz="1300" b="1" i="0" u="none" strike="noStrike" cap="none" normalizeH="0" baseline="0" dirty="0" smtClean="0">
                          <a:ln>
                            <a:noFill/>
                          </a:ln>
                          <a:solidFill>
                            <a:schemeClr val="bg1"/>
                          </a:solidFill>
                          <a:effectLst/>
                          <a:latin typeface="Calibri" pitchFamily="34" charset="0"/>
                          <a:cs typeface="Calibri" pitchFamily="34" charset="0"/>
                        </a:rPr>
                        <a:t>Survive &gt;1 year post injury: </a:t>
                      </a: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300" b="1" i="0" u="none" strike="noStrike" cap="none" normalizeH="0" baseline="0" dirty="0" smtClean="0">
                          <a:ln>
                            <a:noFill/>
                          </a:ln>
                          <a:solidFill>
                            <a:schemeClr val="bg1"/>
                          </a:solidFill>
                          <a:effectLst/>
                          <a:latin typeface="Calibri" pitchFamily="34" charset="0"/>
                          <a:cs typeface="Calibri" pitchFamily="34" charset="0"/>
                        </a:rPr>
                        <a:t>High Tetra (C1–C4)</a:t>
                      </a:r>
                    </a:p>
                  </a:txBody>
                  <a:tcPr marL="88969" marR="88969" marT="45710" marB="4571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F7B"/>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defRPr/>
                      </a:pPr>
                      <a:r>
                        <a:rPr kumimoji="0" lang="en-US" sz="1300" b="1" i="0" u="none" strike="noStrike" cap="none" normalizeH="0" baseline="0" dirty="0" smtClean="0">
                          <a:ln>
                            <a:noFill/>
                          </a:ln>
                          <a:solidFill>
                            <a:schemeClr val="bg1"/>
                          </a:solidFill>
                          <a:effectLst/>
                          <a:latin typeface="Calibri" pitchFamily="34" charset="0"/>
                          <a:cs typeface="Calibri" pitchFamily="34" charset="0"/>
                        </a:rPr>
                        <a:t>Survive &gt;1 year post injury: </a:t>
                      </a: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300" b="1" i="0" u="none" strike="noStrike" cap="none" normalizeH="0" baseline="0" dirty="0" smtClean="0">
                          <a:ln>
                            <a:noFill/>
                          </a:ln>
                          <a:solidFill>
                            <a:schemeClr val="bg1"/>
                          </a:solidFill>
                          <a:effectLst/>
                          <a:latin typeface="Calibri" pitchFamily="34" charset="0"/>
                          <a:cs typeface="Calibri" pitchFamily="34" charset="0"/>
                        </a:rPr>
                        <a:t>Vent. Dep., Any Level</a:t>
                      </a:r>
                    </a:p>
                  </a:txBody>
                  <a:tcPr marL="88969" marR="88969" marT="45710" marB="45710" anchor="ctr" anchorCtr="1"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F7B"/>
                    </a:solidFill>
                  </a:tcPr>
                </a:tc>
              </a:tr>
              <a:tr h="7302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Calibri" pitchFamily="34" charset="0"/>
                          <a:cs typeface="Calibri" pitchFamily="34" charset="0"/>
                        </a:rPr>
                        <a:t>20</a:t>
                      </a:r>
                    </a:p>
                  </a:txBody>
                  <a:tcPr marL="88969" marR="88969" marT="45710" marB="45710" anchor="ctr" anchorCtr="1"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dirty="0" smtClean="0">
                          <a:ln>
                            <a:noFill/>
                          </a:ln>
                          <a:solidFill>
                            <a:schemeClr val="tx1"/>
                          </a:solidFill>
                          <a:effectLst/>
                          <a:latin typeface="Calibri" pitchFamily="34" charset="0"/>
                          <a:cs typeface="Calibri" pitchFamily="34" charset="0"/>
                        </a:rPr>
                        <a:t>52.0</a:t>
                      </a:r>
                    </a:p>
                  </a:txBody>
                  <a:tcPr marL="88969" marR="88969" marT="45710" marB="4571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dirty="0" smtClean="0">
                          <a:ln>
                            <a:noFill/>
                          </a:ln>
                          <a:solidFill>
                            <a:schemeClr val="tx1"/>
                          </a:solidFill>
                          <a:effectLst/>
                          <a:latin typeface="Calibri" pitchFamily="34" charset="0"/>
                          <a:cs typeface="Calibri" pitchFamily="34" charset="0"/>
                        </a:rPr>
                        <a:t>44.6</a:t>
                      </a:r>
                    </a:p>
                  </a:txBody>
                  <a:tcPr marL="88969" marR="88969" marT="45710" marB="4571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dirty="0" smtClean="0">
                          <a:ln>
                            <a:noFill/>
                          </a:ln>
                          <a:solidFill>
                            <a:schemeClr val="tx1"/>
                          </a:solidFill>
                          <a:effectLst/>
                          <a:latin typeface="Calibri" pitchFamily="34" charset="0"/>
                          <a:cs typeface="Calibri" pitchFamily="34" charset="0"/>
                        </a:rPr>
                        <a:t>39.6</a:t>
                      </a:r>
                    </a:p>
                  </a:txBody>
                  <a:tcPr marL="88969" marR="88969" marT="45710" marB="4571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dirty="0" smtClean="0">
                          <a:ln>
                            <a:noFill/>
                          </a:ln>
                          <a:solidFill>
                            <a:schemeClr val="tx1"/>
                          </a:solidFill>
                          <a:effectLst/>
                          <a:latin typeface="Calibri" pitchFamily="34" charset="0"/>
                          <a:cs typeface="Calibri" pitchFamily="34" charset="0"/>
                        </a:rPr>
                        <a:t>35.3</a:t>
                      </a:r>
                    </a:p>
                  </a:txBody>
                  <a:tcPr marL="88969" marR="88969" marT="45710" marB="4571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dirty="0" smtClean="0">
                          <a:ln>
                            <a:noFill/>
                          </a:ln>
                          <a:solidFill>
                            <a:schemeClr val="tx1"/>
                          </a:solidFill>
                          <a:effectLst/>
                          <a:latin typeface="Calibri" pitchFamily="34" charset="0"/>
                          <a:cs typeface="Calibri" pitchFamily="34" charset="0"/>
                        </a:rPr>
                        <a:t>18.6</a:t>
                      </a:r>
                    </a:p>
                  </a:txBody>
                  <a:tcPr marL="88969" marR="88969" marT="45710" marB="45710" anchor="ctr" anchorCtr="1" horzOverflow="overflow">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dirty="0" smtClean="0">
                          <a:ln>
                            <a:noFill/>
                          </a:ln>
                          <a:solidFill>
                            <a:schemeClr val="tx1"/>
                          </a:solidFill>
                          <a:effectLst/>
                          <a:latin typeface="Calibri" pitchFamily="34" charset="0"/>
                          <a:cs typeface="Calibri" pitchFamily="34" charset="0"/>
                        </a:rPr>
                        <a:t>52.4</a:t>
                      </a:r>
                    </a:p>
                  </a:txBody>
                  <a:tcPr marL="88969" marR="88969" marT="45710" marB="45710" anchor="ctr" anchorCtr="1" horzOverflow="overflow">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dirty="0" smtClean="0">
                          <a:ln>
                            <a:noFill/>
                          </a:ln>
                          <a:solidFill>
                            <a:schemeClr val="tx1"/>
                          </a:solidFill>
                          <a:effectLst/>
                          <a:latin typeface="Calibri" pitchFamily="34" charset="0"/>
                          <a:cs typeface="Calibri" pitchFamily="34" charset="0"/>
                        </a:rPr>
                        <a:t>45.1</a:t>
                      </a:r>
                    </a:p>
                  </a:txBody>
                  <a:tcPr marL="88969" marR="88969" marT="45710" marB="4571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dirty="0" smtClean="0">
                          <a:ln>
                            <a:noFill/>
                          </a:ln>
                          <a:solidFill>
                            <a:schemeClr val="tx1"/>
                          </a:solidFill>
                          <a:effectLst/>
                          <a:latin typeface="Calibri" pitchFamily="34" charset="0"/>
                          <a:cs typeface="Calibri" pitchFamily="34" charset="0"/>
                        </a:rPr>
                        <a:t>40.4</a:t>
                      </a:r>
                    </a:p>
                  </a:txBody>
                  <a:tcPr marL="88969" marR="88969" marT="45710" marB="4571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dirty="0" smtClean="0">
                          <a:ln>
                            <a:noFill/>
                          </a:ln>
                          <a:solidFill>
                            <a:schemeClr val="tx1"/>
                          </a:solidFill>
                          <a:effectLst/>
                          <a:latin typeface="Calibri" pitchFamily="34" charset="0"/>
                          <a:cs typeface="Calibri" pitchFamily="34" charset="0"/>
                        </a:rPr>
                        <a:t>36.6</a:t>
                      </a:r>
                    </a:p>
                  </a:txBody>
                  <a:tcPr marL="88969" marR="88969" marT="45710" marB="4571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dirty="0" smtClean="0">
                          <a:ln>
                            <a:noFill/>
                          </a:ln>
                          <a:solidFill>
                            <a:schemeClr val="tx1"/>
                          </a:solidFill>
                          <a:effectLst/>
                          <a:latin typeface="Calibri" pitchFamily="34" charset="0"/>
                          <a:cs typeface="Calibri" pitchFamily="34" charset="0"/>
                        </a:rPr>
                        <a:t>24.9</a:t>
                      </a:r>
                    </a:p>
                  </a:txBody>
                  <a:tcPr marL="88969" marR="88969" marT="45710" marB="45710" anchor="ctr" anchorCtr="1"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Calibri" pitchFamily="34" charset="0"/>
                          <a:cs typeface="Calibri" pitchFamily="34" charset="0"/>
                        </a:rPr>
                        <a:t>40</a:t>
                      </a:r>
                    </a:p>
                  </a:txBody>
                  <a:tcPr marL="88969" marR="88969" marT="45710" marB="45710" anchor="ctr" anchorCtr="1"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dirty="0" smtClean="0">
                          <a:ln>
                            <a:noFill/>
                          </a:ln>
                          <a:solidFill>
                            <a:schemeClr val="tx1"/>
                          </a:solidFill>
                          <a:effectLst/>
                          <a:latin typeface="Calibri" pitchFamily="34" charset="0"/>
                          <a:cs typeface="Calibri" pitchFamily="34" charset="0"/>
                        </a:rPr>
                        <a:t>33.7</a:t>
                      </a:r>
                    </a:p>
                  </a:txBody>
                  <a:tcPr marL="88969" marR="88969" marT="45710" marB="4571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dirty="0" smtClean="0">
                          <a:ln>
                            <a:noFill/>
                          </a:ln>
                          <a:solidFill>
                            <a:schemeClr val="tx1"/>
                          </a:solidFill>
                          <a:effectLst/>
                          <a:latin typeface="Calibri" pitchFamily="34" charset="0"/>
                          <a:cs typeface="Calibri" pitchFamily="34" charset="0"/>
                        </a:rPr>
                        <a:t>27.2</a:t>
                      </a:r>
                    </a:p>
                  </a:txBody>
                  <a:tcPr marL="88969" marR="88969" marT="45710" marB="4571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dirty="0" smtClean="0">
                          <a:ln>
                            <a:noFill/>
                          </a:ln>
                          <a:solidFill>
                            <a:schemeClr val="tx1"/>
                          </a:solidFill>
                          <a:effectLst/>
                          <a:latin typeface="Calibri" pitchFamily="34" charset="0"/>
                          <a:cs typeface="Calibri" pitchFamily="34" charset="0"/>
                        </a:rPr>
                        <a:t>23.1</a:t>
                      </a:r>
                    </a:p>
                  </a:txBody>
                  <a:tcPr marL="88969" marR="88969" marT="45710" marB="4571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dirty="0" smtClean="0">
                          <a:ln>
                            <a:noFill/>
                          </a:ln>
                          <a:solidFill>
                            <a:schemeClr val="tx1"/>
                          </a:solidFill>
                          <a:effectLst/>
                          <a:latin typeface="Calibri" pitchFamily="34" charset="0"/>
                          <a:cs typeface="Calibri" pitchFamily="34" charset="0"/>
                        </a:rPr>
                        <a:t>19.7</a:t>
                      </a:r>
                    </a:p>
                  </a:txBody>
                  <a:tcPr marL="88969" marR="88969" marT="45710" marB="4571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dirty="0" smtClean="0">
                          <a:ln>
                            <a:noFill/>
                          </a:ln>
                          <a:solidFill>
                            <a:schemeClr val="tx1"/>
                          </a:solidFill>
                          <a:effectLst/>
                          <a:latin typeface="Calibri" pitchFamily="34" charset="0"/>
                          <a:cs typeface="Calibri" pitchFamily="34" charset="0"/>
                        </a:rPr>
                        <a:t>8.4</a:t>
                      </a:r>
                    </a:p>
                  </a:txBody>
                  <a:tcPr marL="88969" marR="88969" marT="45710" marB="45710" anchor="ctr" anchorCtr="1" horzOverflow="overflow">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dirty="0" smtClean="0">
                          <a:ln>
                            <a:noFill/>
                          </a:ln>
                          <a:solidFill>
                            <a:schemeClr val="tx1"/>
                          </a:solidFill>
                          <a:effectLst/>
                          <a:latin typeface="Calibri" pitchFamily="34" charset="0"/>
                          <a:cs typeface="Calibri" pitchFamily="34" charset="0"/>
                        </a:rPr>
                        <a:t>34.0</a:t>
                      </a:r>
                    </a:p>
                  </a:txBody>
                  <a:tcPr marL="88969" marR="88969" marT="45710" marB="45710" anchor="ctr" anchorCtr="1" horzOverflow="overflow">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dirty="0" smtClean="0">
                          <a:ln>
                            <a:noFill/>
                          </a:ln>
                          <a:solidFill>
                            <a:schemeClr val="tx1"/>
                          </a:solidFill>
                          <a:effectLst/>
                          <a:latin typeface="Calibri" pitchFamily="34" charset="0"/>
                          <a:cs typeface="Calibri" pitchFamily="34" charset="0"/>
                        </a:rPr>
                        <a:t>27.7</a:t>
                      </a:r>
                    </a:p>
                  </a:txBody>
                  <a:tcPr marL="88969" marR="88969" marT="45710" marB="4571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dirty="0" smtClean="0">
                          <a:ln>
                            <a:noFill/>
                          </a:ln>
                          <a:solidFill>
                            <a:schemeClr val="tx1"/>
                          </a:solidFill>
                          <a:effectLst/>
                          <a:latin typeface="Calibri" pitchFamily="34" charset="0"/>
                          <a:cs typeface="Calibri" pitchFamily="34" charset="0"/>
                        </a:rPr>
                        <a:t>23.7</a:t>
                      </a:r>
                    </a:p>
                  </a:txBody>
                  <a:tcPr marL="88969" marR="88969" marT="45710" marB="4571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dirty="0" smtClean="0">
                          <a:ln>
                            <a:noFill/>
                          </a:ln>
                          <a:solidFill>
                            <a:schemeClr val="tx1"/>
                          </a:solidFill>
                          <a:effectLst/>
                          <a:latin typeface="Calibri" pitchFamily="34" charset="0"/>
                          <a:cs typeface="Calibri" pitchFamily="34" charset="0"/>
                        </a:rPr>
                        <a:t>20.7</a:t>
                      </a:r>
                    </a:p>
                  </a:txBody>
                  <a:tcPr marL="88969" marR="88969" marT="45710" marB="4571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dirty="0" smtClean="0">
                          <a:ln>
                            <a:noFill/>
                          </a:ln>
                          <a:solidFill>
                            <a:schemeClr val="tx1"/>
                          </a:solidFill>
                          <a:effectLst/>
                          <a:latin typeface="Calibri" pitchFamily="34" charset="0"/>
                          <a:cs typeface="Calibri" pitchFamily="34" charset="0"/>
                        </a:rPr>
                        <a:t>12.3</a:t>
                      </a:r>
                    </a:p>
                  </a:txBody>
                  <a:tcPr marL="88969" marR="88969" marT="45710" marB="45710" anchor="ctr" anchorCtr="1"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Calibri" pitchFamily="34" charset="0"/>
                          <a:cs typeface="Calibri" pitchFamily="34" charset="0"/>
                        </a:rPr>
                        <a:t>60</a:t>
                      </a:r>
                    </a:p>
                  </a:txBody>
                  <a:tcPr marL="88969" marR="88969" marT="45710" marB="45710" anchor="ctr" anchorCtr="1"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dirty="0" smtClean="0">
                          <a:ln>
                            <a:noFill/>
                          </a:ln>
                          <a:solidFill>
                            <a:schemeClr val="tx1"/>
                          </a:solidFill>
                          <a:effectLst/>
                          <a:latin typeface="Calibri" pitchFamily="34" charset="0"/>
                          <a:cs typeface="Calibri" pitchFamily="34" charset="0"/>
                        </a:rPr>
                        <a:t>17.5</a:t>
                      </a:r>
                    </a:p>
                  </a:txBody>
                  <a:tcPr marL="88969" marR="88969" marT="45710" marB="4571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dirty="0" smtClean="0">
                          <a:ln>
                            <a:noFill/>
                          </a:ln>
                          <a:solidFill>
                            <a:schemeClr val="tx1"/>
                          </a:solidFill>
                          <a:effectLst/>
                          <a:latin typeface="Calibri" pitchFamily="34" charset="0"/>
                          <a:cs typeface="Calibri" pitchFamily="34" charset="0"/>
                        </a:rPr>
                        <a:t>12.7</a:t>
                      </a:r>
                    </a:p>
                  </a:txBody>
                  <a:tcPr marL="88969" marR="88969" marT="45710" marB="4571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dirty="0" smtClean="0">
                          <a:ln>
                            <a:noFill/>
                          </a:ln>
                          <a:solidFill>
                            <a:schemeClr val="tx1"/>
                          </a:solidFill>
                          <a:effectLst/>
                          <a:latin typeface="Calibri" pitchFamily="34" charset="0"/>
                          <a:cs typeface="Calibri" pitchFamily="34" charset="0"/>
                        </a:rPr>
                        <a:t>9.9</a:t>
                      </a:r>
                    </a:p>
                  </a:txBody>
                  <a:tcPr marL="88969" marR="88969" marT="45710" marB="4571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dirty="0" smtClean="0">
                          <a:ln>
                            <a:noFill/>
                          </a:ln>
                          <a:solidFill>
                            <a:schemeClr val="tx1"/>
                          </a:solidFill>
                          <a:effectLst/>
                          <a:latin typeface="Calibri" pitchFamily="34" charset="0"/>
                          <a:cs typeface="Calibri" pitchFamily="34" charset="0"/>
                        </a:rPr>
                        <a:t>7.8</a:t>
                      </a:r>
                    </a:p>
                  </a:txBody>
                  <a:tcPr marL="88969" marR="88969" marT="45710" marB="4571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dirty="0" smtClean="0">
                          <a:ln>
                            <a:noFill/>
                          </a:ln>
                          <a:solidFill>
                            <a:schemeClr val="tx1"/>
                          </a:solidFill>
                          <a:effectLst/>
                          <a:latin typeface="Calibri" pitchFamily="34" charset="0"/>
                          <a:cs typeface="Calibri" pitchFamily="34" charset="0"/>
                        </a:rPr>
                        <a:t>2.0</a:t>
                      </a:r>
                    </a:p>
                  </a:txBody>
                  <a:tcPr marL="88969" marR="88969" marT="45710" marB="45710" anchor="ctr" anchorCtr="1" horzOverflow="overflow">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dirty="0" smtClean="0">
                          <a:ln>
                            <a:noFill/>
                          </a:ln>
                          <a:solidFill>
                            <a:schemeClr val="tx1"/>
                          </a:solidFill>
                          <a:effectLst/>
                          <a:latin typeface="Calibri" pitchFamily="34" charset="0"/>
                          <a:cs typeface="Calibri" pitchFamily="34" charset="0"/>
                        </a:rPr>
                        <a:t>17.7</a:t>
                      </a:r>
                    </a:p>
                  </a:txBody>
                  <a:tcPr marL="88969" marR="88969" marT="45710" marB="45710" anchor="ctr" anchorCtr="1" horzOverflow="overflow">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dirty="0" smtClean="0">
                          <a:ln>
                            <a:noFill/>
                          </a:ln>
                          <a:solidFill>
                            <a:schemeClr val="tx1"/>
                          </a:solidFill>
                          <a:effectLst/>
                          <a:latin typeface="Calibri" pitchFamily="34" charset="0"/>
                          <a:cs typeface="Calibri" pitchFamily="34" charset="0"/>
                        </a:rPr>
                        <a:t>13.0</a:t>
                      </a:r>
                    </a:p>
                  </a:txBody>
                  <a:tcPr marL="88969" marR="88969" marT="45710" marB="4571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dirty="0" smtClean="0">
                          <a:ln>
                            <a:noFill/>
                          </a:ln>
                          <a:solidFill>
                            <a:schemeClr val="tx1"/>
                          </a:solidFill>
                          <a:effectLst/>
                          <a:latin typeface="Calibri" pitchFamily="34" charset="0"/>
                          <a:cs typeface="Calibri" pitchFamily="34" charset="0"/>
                        </a:rPr>
                        <a:t>10.3</a:t>
                      </a:r>
                    </a:p>
                  </a:txBody>
                  <a:tcPr marL="88969" marR="88969" marT="45710" marB="4571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dirty="0" smtClean="0">
                          <a:ln>
                            <a:noFill/>
                          </a:ln>
                          <a:solidFill>
                            <a:schemeClr val="tx1"/>
                          </a:solidFill>
                          <a:effectLst/>
                          <a:latin typeface="Calibri" pitchFamily="34" charset="0"/>
                          <a:cs typeface="Calibri" pitchFamily="34" charset="0"/>
                        </a:rPr>
                        <a:t>8.4</a:t>
                      </a:r>
                    </a:p>
                  </a:txBody>
                  <a:tcPr marL="88969" marR="88969" marT="45710" marB="4571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dirty="0" smtClean="0">
                          <a:ln>
                            <a:noFill/>
                          </a:ln>
                          <a:solidFill>
                            <a:schemeClr val="tx1"/>
                          </a:solidFill>
                          <a:effectLst/>
                          <a:latin typeface="Calibri" pitchFamily="34" charset="0"/>
                          <a:cs typeface="Calibri" pitchFamily="34" charset="0"/>
                        </a:rPr>
                        <a:t>3.7</a:t>
                      </a:r>
                    </a:p>
                  </a:txBody>
                  <a:tcPr marL="88969" marR="88969" marT="45710" marB="45710" anchor="ctr" anchorCtr="1"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 name="Content Placeholder 2"/>
          <p:cNvSpPr>
            <a:spLocks noGrp="1"/>
          </p:cNvSpPr>
          <p:nvPr>
            <p:ph idx="1"/>
          </p:nvPr>
        </p:nvSpPr>
        <p:spPr>
          <a:xfrm>
            <a:off x="457200" y="5562600"/>
            <a:ext cx="8229600" cy="457200"/>
          </a:xfrm>
        </p:spPr>
        <p:txBody>
          <a:bodyPr>
            <a:normAutofit/>
          </a:bodyPr>
          <a:lstStyle/>
          <a:p>
            <a:pPr marL="5486400" indent="0">
              <a:spcAft>
                <a:spcPts val="0"/>
              </a:spcAft>
              <a:buNone/>
            </a:pPr>
            <a:r>
              <a:rPr lang="en-US" sz="1600" i="1" dirty="0">
                <a:solidFill>
                  <a:srgbClr val="981A32"/>
                </a:solidFill>
                <a:latin typeface="Calibri" pitchFamily="34" charset="0"/>
                <a:cs typeface="Calibri" pitchFamily="34" charset="0"/>
              </a:rPr>
              <a:t>Facts and Figures, </a:t>
            </a:r>
            <a:r>
              <a:rPr lang="en-US" sz="1600" i="1" dirty="0" smtClean="0">
                <a:solidFill>
                  <a:srgbClr val="981A32"/>
                </a:solidFill>
                <a:latin typeface="Calibri" pitchFamily="34" charset="0"/>
                <a:cs typeface="Calibri" pitchFamily="34" charset="0"/>
              </a:rPr>
              <a:t>2013</a:t>
            </a:r>
            <a:endParaRPr lang="en-US" sz="1600" i="1" dirty="0">
              <a:solidFill>
                <a:srgbClr val="981A32"/>
              </a:solidFill>
              <a:latin typeface="Calibri" pitchFamily="34" charset="0"/>
              <a:cs typeface="Calibri" pitchFamily="34" charset="0"/>
            </a:endParaRPr>
          </a:p>
        </p:txBody>
      </p:sp>
    </p:spTree>
    <p:extLst>
      <p:ext uri="{BB962C8B-B14F-4D97-AF65-F5344CB8AC3E}">
        <p14:creationId xmlns:p14="http://schemas.microsoft.com/office/powerpoint/2010/main" val="102103296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dirty="0" smtClean="0"/>
              <a:t>Major Accomplishments </a:t>
            </a:r>
            <a:br>
              <a:rPr lang="en-US" dirty="0" smtClean="0"/>
            </a:br>
            <a:r>
              <a:rPr lang="en-US" dirty="0" smtClean="0"/>
              <a:t>of the SCIMS</a:t>
            </a:r>
          </a:p>
        </p:txBody>
      </p:sp>
      <p:sp>
        <p:nvSpPr>
          <p:cNvPr id="78851" name="Rectangle 3"/>
          <p:cNvSpPr>
            <a:spLocks noGrp="1" noChangeArrowheads="1"/>
          </p:cNvSpPr>
          <p:nvPr>
            <p:ph idx="1"/>
          </p:nvPr>
        </p:nvSpPr>
        <p:spPr>
          <a:xfrm>
            <a:off x="457200" y="1600201"/>
            <a:ext cx="8229600" cy="4419599"/>
          </a:xfrm>
        </p:spPr>
        <p:txBody>
          <a:bodyPr>
            <a:normAutofit lnSpcReduction="10000"/>
          </a:bodyPr>
          <a:lstStyle/>
          <a:p>
            <a:pPr>
              <a:spcAft>
                <a:spcPts val="600"/>
              </a:spcAft>
            </a:pPr>
            <a:r>
              <a:rPr lang="en-US" dirty="0" smtClean="0"/>
              <a:t>Provides critical information about the course of recovery, trends in cause and severity, health service delivery and costs, treatment, and rehabilitation outcomes</a:t>
            </a:r>
          </a:p>
          <a:p>
            <a:pPr lvl="1"/>
            <a:r>
              <a:rPr lang="en-US" dirty="0" smtClean="0"/>
              <a:t>Benchmark for the judicial system to determine awards for care based on future needs</a:t>
            </a:r>
          </a:p>
          <a:p>
            <a:pPr>
              <a:spcAft>
                <a:spcPts val="600"/>
              </a:spcAft>
            </a:pPr>
            <a:r>
              <a:rPr lang="en-US" dirty="0" smtClean="0"/>
              <a:t>Sets standards for the assessment, treatment, and management of persons with SCI nationally and internationally</a:t>
            </a:r>
          </a:p>
          <a:p>
            <a:pPr lvl="1"/>
            <a:r>
              <a:rPr lang="en-US" dirty="0" smtClean="0"/>
              <a:t>Development of the Clinical Practice Guidelines in collaboration with American Spinal Injury Association and the Paralyzed Veterans of America</a:t>
            </a:r>
          </a:p>
          <a:p>
            <a:pPr marL="5483225" lvl="1" indent="0">
              <a:buNone/>
            </a:pPr>
            <a:r>
              <a:rPr lang="en-US" sz="1600" i="1" dirty="0" err="1">
                <a:solidFill>
                  <a:srgbClr val="981A32"/>
                </a:solidFill>
              </a:rPr>
              <a:t>Ditunno</a:t>
            </a:r>
            <a:r>
              <a:rPr lang="en-US" sz="1600" i="1" dirty="0">
                <a:solidFill>
                  <a:srgbClr val="981A32"/>
                </a:solidFill>
              </a:rPr>
              <a:t> et al., </a:t>
            </a:r>
            <a:r>
              <a:rPr lang="en-US" sz="1600" i="1" dirty="0" smtClean="0">
                <a:solidFill>
                  <a:srgbClr val="981A32"/>
                </a:solidFill>
              </a:rPr>
              <a:t>2003</a:t>
            </a:r>
            <a:endParaRPr lang="en-US" sz="1600" i="1" dirty="0">
              <a:solidFill>
                <a:srgbClr val="981A32"/>
              </a:solidFill>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dirty="0" smtClean="0"/>
              <a:t>Major Accomplishments </a:t>
            </a:r>
            <a:br>
              <a:rPr lang="en-US" dirty="0" smtClean="0"/>
            </a:br>
            <a:r>
              <a:rPr lang="en-US" dirty="0" smtClean="0"/>
              <a:t>of the SCIMS </a:t>
            </a:r>
            <a:r>
              <a:rPr lang="en-US" sz="3600" dirty="0" smtClean="0"/>
              <a:t>(continued)</a:t>
            </a:r>
          </a:p>
        </p:txBody>
      </p:sp>
      <p:sp>
        <p:nvSpPr>
          <p:cNvPr id="79875" name="Rectangle 3"/>
          <p:cNvSpPr>
            <a:spLocks noGrp="1" noChangeArrowheads="1"/>
          </p:cNvSpPr>
          <p:nvPr>
            <p:ph idx="1"/>
          </p:nvPr>
        </p:nvSpPr>
        <p:spPr>
          <a:xfrm>
            <a:off x="457200" y="1600201"/>
            <a:ext cx="8229600" cy="4419599"/>
          </a:xfrm>
        </p:spPr>
        <p:txBody>
          <a:bodyPr>
            <a:normAutofit/>
          </a:bodyPr>
          <a:lstStyle/>
          <a:p>
            <a:r>
              <a:rPr lang="en-US" dirty="0" smtClean="0"/>
              <a:t>Research agenda has broadened from emphasis on acute care to include social and environmental factors, physical functioning, and technology</a:t>
            </a:r>
          </a:p>
          <a:p>
            <a:pPr>
              <a:spcAft>
                <a:spcPts val="600"/>
              </a:spcAft>
            </a:pPr>
            <a:r>
              <a:rPr lang="en-US" dirty="0" smtClean="0"/>
              <a:t>Clinical excellence of the SCIMS provided the foundation from which clinical research focusing on key issues about the health of persons with SCI grew dramatically in the last three decades</a:t>
            </a:r>
          </a:p>
          <a:p>
            <a:pPr lvl="1"/>
            <a:r>
              <a:rPr lang="en-US" dirty="0" smtClean="0"/>
              <a:t>Development of new measurement tools to capture neurological, psychosocial, and emotional functioning</a:t>
            </a:r>
          </a:p>
          <a:p>
            <a:pPr marL="5486400" lvl="1" indent="0">
              <a:spcBef>
                <a:spcPts val="2400"/>
              </a:spcBef>
              <a:spcAft>
                <a:spcPts val="0"/>
              </a:spcAft>
              <a:buNone/>
            </a:pPr>
            <a:r>
              <a:rPr lang="en-US" sz="1600" i="1" dirty="0" err="1">
                <a:solidFill>
                  <a:srgbClr val="981A32"/>
                </a:solidFill>
              </a:rPr>
              <a:t>Ditunno</a:t>
            </a:r>
            <a:r>
              <a:rPr lang="en-US" sz="1600" i="1" dirty="0">
                <a:solidFill>
                  <a:srgbClr val="981A32"/>
                </a:solidFill>
              </a:rPr>
              <a:t> et al., </a:t>
            </a:r>
            <a:r>
              <a:rPr lang="en-US" sz="1600" i="1" dirty="0" smtClean="0">
                <a:solidFill>
                  <a:srgbClr val="981A32"/>
                </a:solidFill>
              </a:rPr>
              <a:t>2003</a:t>
            </a:r>
            <a:endParaRPr lang="en-US" sz="1600" i="1" dirty="0">
              <a:solidFill>
                <a:srgbClr val="981A32"/>
              </a:solidFill>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dirty="0" smtClean="0"/>
              <a:t>Major Accomplishments </a:t>
            </a:r>
            <a:br>
              <a:rPr lang="en-US" dirty="0" smtClean="0"/>
            </a:br>
            <a:r>
              <a:rPr lang="en-US" dirty="0" smtClean="0"/>
              <a:t>of the SCIMS </a:t>
            </a:r>
            <a:r>
              <a:rPr lang="en-US" sz="3600" dirty="0" smtClean="0"/>
              <a:t>(continued 2)</a:t>
            </a:r>
          </a:p>
        </p:txBody>
      </p:sp>
      <p:sp>
        <p:nvSpPr>
          <p:cNvPr id="80899" name="Rectangle 3"/>
          <p:cNvSpPr>
            <a:spLocks noGrp="1" noChangeArrowheads="1"/>
          </p:cNvSpPr>
          <p:nvPr>
            <p:ph idx="1"/>
          </p:nvPr>
        </p:nvSpPr>
        <p:spPr/>
        <p:txBody>
          <a:bodyPr/>
          <a:lstStyle/>
          <a:p>
            <a:pPr>
              <a:spcAft>
                <a:spcPts val="600"/>
              </a:spcAft>
            </a:pPr>
            <a:r>
              <a:rPr lang="en-US" dirty="0" smtClean="0"/>
              <a:t>National SCI </a:t>
            </a:r>
            <a:r>
              <a:rPr lang="en-US" dirty="0"/>
              <a:t>Database—the </a:t>
            </a:r>
            <a:r>
              <a:rPr lang="en-US" dirty="0" smtClean="0"/>
              <a:t>largest and longest in the world </a:t>
            </a:r>
          </a:p>
          <a:p>
            <a:pPr lvl="1">
              <a:spcAft>
                <a:spcPts val="600"/>
              </a:spcAft>
            </a:pPr>
            <a:r>
              <a:rPr lang="en-US" dirty="0" smtClean="0"/>
              <a:t>The SCI statistics have been widely used and referenced</a:t>
            </a:r>
          </a:p>
          <a:p>
            <a:pPr lvl="2">
              <a:spcAft>
                <a:spcPts val="600"/>
              </a:spcAft>
            </a:pPr>
            <a:r>
              <a:rPr lang="en-US" dirty="0" smtClean="0"/>
              <a:t>NSCISC Web site</a:t>
            </a:r>
            <a:r>
              <a:rPr lang="en-US" dirty="0"/>
              <a:t>—</a:t>
            </a:r>
            <a:r>
              <a:rPr lang="en-US" dirty="0" smtClean="0"/>
              <a:t>averages 81 visits per day</a:t>
            </a:r>
          </a:p>
          <a:p>
            <a:pPr lvl="2"/>
            <a:r>
              <a:rPr lang="en-US" dirty="0" smtClean="0"/>
              <a:t>Google search for “SCI statistics”—NSCISC Web site ranked first</a:t>
            </a:r>
          </a:p>
          <a:p>
            <a:r>
              <a:rPr lang="en-US" dirty="0" smtClean="0"/>
              <a:t>Produce specific life-expectancy estimates for an average of 25 court cases per year</a:t>
            </a:r>
          </a:p>
          <a:p>
            <a:r>
              <a:rPr lang="en-US" dirty="0" smtClean="0"/>
              <a:t>Some requests from countries outside the United States, such as Canada, Australia, England, Scotland, Northern Ireland, Ireland, and Hong Kong</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dirty="0" smtClean="0"/>
              <a:t>Research Contributions</a:t>
            </a:r>
            <a:br>
              <a:rPr lang="en-US" dirty="0" smtClean="0"/>
            </a:br>
            <a:r>
              <a:rPr lang="en-US" dirty="0" smtClean="0"/>
              <a:t>of the SCIMS</a:t>
            </a:r>
          </a:p>
        </p:txBody>
      </p:sp>
      <p:sp>
        <p:nvSpPr>
          <p:cNvPr id="81923" name="Rectangle 3"/>
          <p:cNvSpPr>
            <a:spLocks noGrp="1" noChangeArrowheads="1"/>
          </p:cNvSpPr>
          <p:nvPr>
            <p:ph idx="1"/>
          </p:nvPr>
        </p:nvSpPr>
        <p:spPr>
          <a:xfrm>
            <a:off x="457200" y="1600201"/>
            <a:ext cx="8229600" cy="4343399"/>
          </a:xfrm>
        </p:spPr>
        <p:txBody>
          <a:bodyPr>
            <a:normAutofit lnSpcReduction="10000"/>
          </a:bodyPr>
          <a:lstStyle/>
          <a:p>
            <a:pPr marL="0" indent="0">
              <a:spcAft>
                <a:spcPts val="0"/>
              </a:spcAft>
              <a:buNone/>
            </a:pPr>
            <a:r>
              <a:rPr lang="en-US" b="1" dirty="0" smtClean="0"/>
              <a:t>1970s</a:t>
            </a:r>
          </a:p>
          <a:p>
            <a:pPr>
              <a:spcAft>
                <a:spcPts val="900"/>
              </a:spcAft>
            </a:pPr>
            <a:r>
              <a:rPr lang="en-US" dirty="0" smtClean="0"/>
              <a:t>Emergency and acute care outcomes</a:t>
            </a:r>
          </a:p>
          <a:p>
            <a:pPr>
              <a:spcAft>
                <a:spcPts val="900"/>
              </a:spcAft>
            </a:pPr>
            <a:r>
              <a:rPr lang="en-US" dirty="0" smtClean="0"/>
              <a:t>Trends in patient demographics and injury characteristics</a:t>
            </a:r>
          </a:p>
          <a:p>
            <a:pPr>
              <a:spcAft>
                <a:spcPts val="1800"/>
              </a:spcAft>
            </a:pPr>
            <a:r>
              <a:rPr lang="en-US" dirty="0" smtClean="0"/>
              <a:t>Medical rehabilitation treatment outcomes</a:t>
            </a:r>
          </a:p>
          <a:p>
            <a:pPr marL="0" indent="0">
              <a:spcAft>
                <a:spcPts val="0"/>
              </a:spcAft>
              <a:buNone/>
            </a:pPr>
            <a:r>
              <a:rPr lang="en-US" b="1" dirty="0"/>
              <a:t>1980s</a:t>
            </a:r>
          </a:p>
          <a:p>
            <a:pPr>
              <a:spcAft>
                <a:spcPts val="900"/>
              </a:spcAft>
            </a:pPr>
            <a:r>
              <a:rPr lang="en-US" dirty="0" smtClean="0"/>
              <a:t>Development of classification systems (ASIA Impairment Scale, pain)</a:t>
            </a:r>
          </a:p>
          <a:p>
            <a:pPr>
              <a:spcAft>
                <a:spcPts val="900"/>
              </a:spcAft>
            </a:pPr>
            <a:r>
              <a:rPr lang="en-US" dirty="0" smtClean="0"/>
              <a:t>Preexisting conditions and secondary complications</a:t>
            </a:r>
          </a:p>
          <a:p>
            <a:pPr>
              <a:spcAft>
                <a:spcPts val="900"/>
              </a:spcAft>
            </a:pPr>
            <a:r>
              <a:rPr lang="en-US" dirty="0" smtClean="0"/>
              <a:t>Psychosocial and vocational outcomes</a:t>
            </a:r>
          </a:p>
          <a:p>
            <a:pPr marL="5486400" indent="0">
              <a:spcAft>
                <a:spcPts val="900"/>
              </a:spcAft>
              <a:buNone/>
            </a:pPr>
            <a:r>
              <a:rPr lang="en-US" sz="1600" i="1" dirty="0">
                <a:solidFill>
                  <a:srgbClr val="981A32"/>
                </a:solidFill>
              </a:rPr>
              <a:t>Tate &amp; </a:t>
            </a:r>
            <a:r>
              <a:rPr lang="en-US" sz="1600" i="1" dirty="0" err="1">
                <a:solidFill>
                  <a:srgbClr val="981A32"/>
                </a:solidFill>
              </a:rPr>
              <a:t>Forchheimer</a:t>
            </a:r>
            <a:r>
              <a:rPr lang="en-US" sz="1600" i="1" dirty="0">
                <a:solidFill>
                  <a:srgbClr val="981A32"/>
                </a:solidFill>
              </a:rPr>
              <a:t>, 2002; Chen et al., </a:t>
            </a:r>
            <a:r>
              <a:rPr lang="en-US" sz="1600" i="1" dirty="0" smtClean="0">
                <a:solidFill>
                  <a:srgbClr val="981A32"/>
                </a:solidFill>
              </a:rPr>
              <a:t>2011</a:t>
            </a:r>
            <a:endParaRPr lang="en-US" sz="1600" i="1" dirty="0">
              <a:solidFill>
                <a:srgbClr val="981A32"/>
              </a:solidFill>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dirty="0" smtClean="0"/>
              <a:t>Research Contributions </a:t>
            </a:r>
            <a:br>
              <a:rPr lang="en-US" dirty="0" smtClean="0"/>
            </a:br>
            <a:r>
              <a:rPr lang="en-US" dirty="0" smtClean="0"/>
              <a:t>of the SCIMS </a:t>
            </a:r>
            <a:r>
              <a:rPr lang="en-US" sz="3600" dirty="0"/>
              <a:t>(continued)</a:t>
            </a:r>
            <a:endParaRPr lang="en-US" dirty="0" smtClean="0"/>
          </a:p>
        </p:txBody>
      </p:sp>
      <p:sp>
        <p:nvSpPr>
          <p:cNvPr id="81923" name="Rectangle 3"/>
          <p:cNvSpPr>
            <a:spLocks noGrp="1" noChangeArrowheads="1"/>
          </p:cNvSpPr>
          <p:nvPr>
            <p:ph idx="1"/>
          </p:nvPr>
        </p:nvSpPr>
        <p:spPr/>
        <p:txBody>
          <a:bodyPr>
            <a:noAutofit/>
          </a:bodyPr>
          <a:lstStyle/>
          <a:p>
            <a:pPr marL="0" indent="0">
              <a:spcAft>
                <a:spcPts val="0"/>
              </a:spcAft>
              <a:buNone/>
            </a:pPr>
            <a:r>
              <a:rPr lang="en-US" b="1" dirty="0"/>
              <a:t>1990s</a:t>
            </a:r>
          </a:p>
          <a:p>
            <a:pPr>
              <a:spcAft>
                <a:spcPts val="300"/>
              </a:spcAft>
            </a:pPr>
            <a:r>
              <a:rPr lang="en-US" sz="2200" dirty="0" smtClean="0"/>
              <a:t>Health care cost issues</a:t>
            </a:r>
          </a:p>
          <a:p>
            <a:pPr>
              <a:spcAft>
                <a:spcPts val="300"/>
              </a:spcAft>
            </a:pPr>
            <a:r>
              <a:rPr lang="en-US" sz="2200" dirty="0" smtClean="0"/>
              <a:t>Functional independence outcomes</a:t>
            </a:r>
          </a:p>
          <a:p>
            <a:pPr>
              <a:spcAft>
                <a:spcPts val="300"/>
              </a:spcAft>
            </a:pPr>
            <a:r>
              <a:rPr lang="en-US" sz="2200" dirty="0" smtClean="0"/>
              <a:t>Pain and sexuality</a:t>
            </a:r>
          </a:p>
          <a:p>
            <a:pPr>
              <a:spcAft>
                <a:spcPts val="300"/>
              </a:spcAft>
            </a:pPr>
            <a:r>
              <a:rPr lang="en-US" sz="2200" dirty="0" smtClean="0"/>
              <a:t>Community integration and consumer involvement</a:t>
            </a:r>
          </a:p>
          <a:p>
            <a:pPr marL="0" indent="0">
              <a:spcAft>
                <a:spcPts val="0"/>
              </a:spcAft>
              <a:buNone/>
            </a:pPr>
            <a:r>
              <a:rPr lang="en-US" b="1" dirty="0"/>
              <a:t>2000s</a:t>
            </a:r>
          </a:p>
          <a:p>
            <a:pPr>
              <a:spcAft>
                <a:spcPts val="300"/>
              </a:spcAft>
            </a:pPr>
            <a:r>
              <a:rPr lang="en-US" sz="2200" dirty="0" smtClean="0"/>
              <a:t>Health disparity</a:t>
            </a:r>
          </a:p>
          <a:p>
            <a:pPr>
              <a:spcAft>
                <a:spcPts val="300"/>
              </a:spcAft>
            </a:pPr>
            <a:r>
              <a:rPr lang="en-US" sz="2200" dirty="0" smtClean="0"/>
              <a:t>Assistive technology and quality of life</a:t>
            </a:r>
          </a:p>
          <a:p>
            <a:pPr>
              <a:spcAft>
                <a:spcPts val="300"/>
              </a:spcAft>
            </a:pPr>
            <a:r>
              <a:rPr lang="en-US" sz="2200" dirty="0" smtClean="0"/>
              <a:t>Obesity and physical/psychosocial health</a:t>
            </a:r>
          </a:p>
          <a:p>
            <a:pPr>
              <a:spcAft>
                <a:spcPts val="300"/>
              </a:spcAft>
            </a:pPr>
            <a:r>
              <a:rPr lang="en-US" sz="2200" dirty="0" smtClean="0"/>
              <a:t>Outcome measurement</a:t>
            </a:r>
          </a:p>
          <a:p>
            <a:pPr marL="5486400" indent="0">
              <a:spcAft>
                <a:spcPts val="900"/>
              </a:spcAft>
              <a:buNone/>
            </a:pPr>
            <a:r>
              <a:rPr lang="en-US" sz="1600" i="1" dirty="0">
                <a:solidFill>
                  <a:srgbClr val="981A32"/>
                </a:solidFill>
              </a:rPr>
              <a:t>Tate &amp; </a:t>
            </a:r>
            <a:r>
              <a:rPr lang="en-US" sz="1600" i="1" dirty="0" err="1">
                <a:solidFill>
                  <a:srgbClr val="981A32"/>
                </a:solidFill>
              </a:rPr>
              <a:t>Forchheimer</a:t>
            </a:r>
            <a:r>
              <a:rPr lang="en-US" sz="1600" i="1" dirty="0">
                <a:solidFill>
                  <a:srgbClr val="981A32"/>
                </a:solidFill>
              </a:rPr>
              <a:t>, 2002; Chen et al., 2011</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dirty="0" smtClean="0"/>
              <a:t>References</a:t>
            </a:r>
          </a:p>
        </p:txBody>
      </p:sp>
      <p:sp>
        <p:nvSpPr>
          <p:cNvPr id="82947" name="Rectangle 3"/>
          <p:cNvSpPr>
            <a:spLocks noGrp="1" noChangeArrowheads="1"/>
          </p:cNvSpPr>
          <p:nvPr>
            <p:ph idx="1"/>
          </p:nvPr>
        </p:nvSpPr>
        <p:spPr/>
        <p:txBody>
          <a:bodyPr>
            <a:normAutofit lnSpcReduction="10000"/>
          </a:bodyPr>
          <a:lstStyle/>
          <a:p>
            <a:r>
              <a:rPr lang="en-US" sz="2200" dirty="0" smtClean="0"/>
              <a:t>Chen, Y., Deutsch, A., </a:t>
            </a:r>
            <a:r>
              <a:rPr lang="en-US" sz="2200" dirty="0" err="1" smtClean="0"/>
              <a:t>DeVivo</a:t>
            </a:r>
            <a:r>
              <a:rPr lang="en-US" sz="2200" dirty="0" smtClean="0"/>
              <a:t>, M. J., Johnson, K., </a:t>
            </a:r>
            <a:r>
              <a:rPr lang="en-US" sz="2200" dirty="0" err="1" smtClean="0"/>
              <a:t>Kalpakjian</a:t>
            </a:r>
            <a:r>
              <a:rPr lang="en-US" sz="2200" dirty="0" smtClean="0"/>
              <a:t>, C., </a:t>
            </a:r>
            <a:r>
              <a:rPr lang="en-US" sz="2200" dirty="0" err="1" smtClean="0"/>
              <a:t>Nemunaitis</a:t>
            </a:r>
            <a:r>
              <a:rPr lang="en-US" sz="2200" dirty="0" smtClean="0"/>
              <a:t>, G., … </a:t>
            </a:r>
            <a:r>
              <a:rPr lang="en-US" sz="2200" dirty="0" err="1" smtClean="0"/>
              <a:t>Tulsky</a:t>
            </a:r>
            <a:r>
              <a:rPr lang="en-US" sz="2200" dirty="0" smtClean="0"/>
              <a:t>, </a:t>
            </a:r>
            <a:r>
              <a:rPr lang="en-US" sz="2200" dirty="0"/>
              <a:t>D. </a:t>
            </a:r>
            <a:r>
              <a:rPr lang="en-US" sz="2200" dirty="0" smtClean="0"/>
              <a:t>(2011). Current </a:t>
            </a:r>
            <a:r>
              <a:rPr lang="en-US" sz="2200" dirty="0"/>
              <a:t>research outcomes from the spinal cord injury model systems. </a:t>
            </a:r>
            <a:r>
              <a:rPr lang="en-US" sz="2200" i="1" dirty="0" smtClean="0"/>
              <a:t>Archives of Physical Medicine Rehabilitation</a:t>
            </a:r>
            <a:r>
              <a:rPr lang="en-US" sz="2200" dirty="0" smtClean="0"/>
              <a:t>, </a:t>
            </a:r>
            <a:r>
              <a:rPr lang="en-US" sz="2200" i="1" dirty="0" smtClean="0"/>
              <a:t>92</a:t>
            </a:r>
            <a:r>
              <a:rPr lang="en-US" sz="2200" dirty="0" smtClean="0"/>
              <a:t>, 329</a:t>
            </a:r>
            <a:r>
              <a:rPr lang="en-US" sz="2200" dirty="0" smtClean="0">
                <a:sym typeface="Symbol"/>
              </a:rPr>
              <a:t></a:t>
            </a:r>
            <a:r>
              <a:rPr lang="en-US" sz="2200" dirty="0" smtClean="0"/>
              <a:t>331</a:t>
            </a:r>
            <a:r>
              <a:rPr lang="en-US" sz="2200" dirty="0"/>
              <a:t>. </a:t>
            </a:r>
          </a:p>
          <a:p>
            <a:r>
              <a:rPr lang="en-US" sz="2200" dirty="0" err="1" smtClean="0"/>
              <a:t>Ditunno</a:t>
            </a:r>
            <a:r>
              <a:rPr lang="en-US" sz="2200" dirty="0" smtClean="0"/>
              <a:t>, J., Apple, D., Burns, A., Donovan, W., </a:t>
            </a:r>
            <a:r>
              <a:rPr lang="en-US" sz="2200" dirty="0" err="1" smtClean="0"/>
              <a:t>Hagglund</a:t>
            </a:r>
            <a:r>
              <a:rPr lang="en-US" sz="2200" dirty="0" smtClean="0"/>
              <a:t>, K., </a:t>
            </a:r>
            <a:r>
              <a:rPr lang="en-US" sz="2200" dirty="0" err="1" smtClean="0"/>
              <a:t>Lammertse</a:t>
            </a:r>
            <a:r>
              <a:rPr lang="en-US" sz="2200" dirty="0" smtClean="0"/>
              <a:t>, D., … </a:t>
            </a:r>
            <a:r>
              <a:rPr lang="en-US" sz="2200" dirty="0" err="1" smtClean="0"/>
              <a:t>Tulsky</a:t>
            </a:r>
            <a:r>
              <a:rPr lang="en-US" sz="2200" dirty="0" smtClean="0"/>
              <a:t>, D. (2003). A view of the future model spinal cord injury system through the prism of past achievements and current challenges. </a:t>
            </a:r>
            <a:r>
              <a:rPr lang="en-US" sz="2200" i="1" dirty="0" smtClean="0"/>
              <a:t>Journal of Spinal Cord Medicine</a:t>
            </a:r>
            <a:r>
              <a:rPr lang="en-US" sz="2200" dirty="0" smtClean="0"/>
              <a:t>, </a:t>
            </a:r>
            <a:r>
              <a:rPr lang="en-US" sz="2200" i="1" dirty="0" smtClean="0"/>
              <a:t>26</a:t>
            </a:r>
            <a:r>
              <a:rPr lang="en-US" sz="2200" dirty="0" smtClean="0"/>
              <a:t>(2), 110</a:t>
            </a:r>
            <a:r>
              <a:rPr lang="en-US" sz="2200" dirty="0" smtClean="0">
                <a:sym typeface="Symbol"/>
              </a:rPr>
              <a:t></a:t>
            </a:r>
            <a:r>
              <a:rPr lang="en-US" sz="2200" dirty="0" smtClean="0"/>
              <a:t>115.</a:t>
            </a:r>
          </a:p>
          <a:p>
            <a:r>
              <a:rPr lang="en-US" sz="2200" dirty="0" smtClean="0"/>
              <a:t>Donovan, W. </a:t>
            </a:r>
            <a:r>
              <a:rPr lang="en-US" sz="2200" dirty="0"/>
              <a:t>(</a:t>
            </a:r>
            <a:r>
              <a:rPr lang="en-US" sz="2200" dirty="0" smtClean="0"/>
              <a:t>2006). Donald Munro Lecture: Spinal cord injury</a:t>
            </a:r>
            <a:r>
              <a:rPr lang="en-US" sz="2000" dirty="0"/>
              <a:t>—</a:t>
            </a:r>
            <a:r>
              <a:rPr lang="en-US" sz="2200" dirty="0" smtClean="0"/>
              <a:t>Past, present and future. </a:t>
            </a:r>
            <a:r>
              <a:rPr lang="en-US" sz="2200" i="1" dirty="0" smtClean="0"/>
              <a:t>Journal of Spinal Cord Medicine, 30</a:t>
            </a:r>
            <a:r>
              <a:rPr lang="en-US" sz="2200" dirty="0" smtClean="0"/>
              <a:t>, 85</a:t>
            </a:r>
            <a:r>
              <a:rPr lang="en-US" sz="2200" dirty="0" smtClean="0">
                <a:sym typeface="Symbol"/>
              </a:rPr>
              <a:t></a:t>
            </a:r>
            <a:r>
              <a:rPr lang="en-US" sz="2200" dirty="0" smtClean="0"/>
              <a:t>100.</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dirty="0" smtClean="0"/>
              <a:t>References</a:t>
            </a:r>
            <a:br>
              <a:rPr lang="en-US" dirty="0" smtClean="0"/>
            </a:br>
            <a:r>
              <a:rPr lang="en-US" sz="2100" dirty="0" smtClean="0"/>
              <a:t>(continued)</a:t>
            </a:r>
          </a:p>
        </p:txBody>
      </p:sp>
      <p:sp>
        <p:nvSpPr>
          <p:cNvPr id="82947" name="Rectangle 3"/>
          <p:cNvSpPr>
            <a:spLocks noGrp="1" noChangeArrowheads="1"/>
          </p:cNvSpPr>
          <p:nvPr>
            <p:ph idx="1"/>
          </p:nvPr>
        </p:nvSpPr>
        <p:spPr/>
        <p:txBody>
          <a:bodyPr>
            <a:normAutofit lnSpcReduction="10000"/>
          </a:bodyPr>
          <a:lstStyle/>
          <a:p>
            <a:r>
              <a:rPr lang="en-US" sz="2200" dirty="0" smtClean="0"/>
              <a:t>National Institute on Disability and Rehabilitation Research</a:t>
            </a:r>
            <a:r>
              <a:rPr lang="en-US" sz="2000" dirty="0"/>
              <a:t>—</a:t>
            </a:r>
            <a:r>
              <a:rPr lang="en-US" sz="2200" dirty="0" smtClean="0"/>
              <a:t> Disability and Rehabilitation Research Projects and Centers Program</a:t>
            </a:r>
            <a:r>
              <a:rPr lang="en-US" sz="2000" dirty="0"/>
              <a:t>—</a:t>
            </a:r>
            <a:r>
              <a:rPr lang="en-US" sz="2200" dirty="0" smtClean="0"/>
              <a:t>Spinal Cord Injury Model Systems Centers and SCIMS Multi-Site Collaborative Research Projects. </a:t>
            </a:r>
            <a:r>
              <a:rPr lang="en-US" sz="2200" dirty="0"/>
              <a:t>(June 9, </a:t>
            </a:r>
            <a:r>
              <a:rPr lang="en-US" sz="2200" dirty="0" smtClean="0"/>
              <a:t>2011). </a:t>
            </a:r>
            <a:r>
              <a:rPr lang="en-US" sz="2200" i="1" dirty="0" smtClean="0"/>
              <a:t>Federal Register</a:t>
            </a:r>
            <a:r>
              <a:rPr lang="en-US" sz="2200" dirty="0" smtClean="0"/>
              <a:t>, </a:t>
            </a:r>
            <a:r>
              <a:rPr lang="en-US" sz="2200" i="1" dirty="0" smtClean="0"/>
              <a:t>76</a:t>
            </a:r>
            <a:r>
              <a:rPr lang="en-US" sz="2200" dirty="0" smtClean="0"/>
              <a:t>(111), 33740</a:t>
            </a:r>
            <a:r>
              <a:rPr lang="en-US" sz="2200" dirty="0" smtClean="0">
                <a:sym typeface="Symbol"/>
              </a:rPr>
              <a:t></a:t>
            </a:r>
            <a:r>
              <a:rPr lang="en-US" sz="2200" dirty="0" smtClean="0"/>
              <a:t>33744.</a:t>
            </a:r>
          </a:p>
          <a:p>
            <a:r>
              <a:rPr lang="en-US" sz="2200" dirty="0" smtClean="0"/>
              <a:t>Stover, S. L., </a:t>
            </a:r>
            <a:r>
              <a:rPr lang="en-US" sz="2200" dirty="0" err="1" smtClean="0"/>
              <a:t>DeVivo</a:t>
            </a:r>
            <a:r>
              <a:rPr lang="en-US" sz="2200" dirty="0" smtClean="0"/>
              <a:t>, M. J., &amp; Go, B. K. (1999). History</a:t>
            </a:r>
            <a:r>
              <a:rPr lang="en-US" sz="2200" dirty="0"/>
              <a:t>, implementation, and current status of the national spinal cord injury database. </a:t>
            </a:r>
            <a:r>
              <a:rPr lang="en-US" sz="2200" i="1" dirty="0" smtClean="0"/>
              <a:t>Archives of Physical Medicine and Rehabilitation</a:t>
            </a:r>
            <a:r>
              <a:rPr lang="en-US" sz="2200" dirty="0" smtClean="0"/>
              <a:t>, </a:t>
            </a:r>
            <a:r>
              <a:rPr lang="en-US" sz="2200" i="1" dirty="0" smtClean="0"/>
              <a:t>80</a:t>
            </a:r>
            <a:r>
              <a:rPr lang="en-US" sz="2200" dirty="0" smtClean="0"/>
              <a:t>, 1365</a:t>
            </a:r>
            <a:r>
              <a:rPr lang="en-US" sz="2200" dirty="0" smtClean="0">
                <a:sym typeface="Symbol"/>
              </a:rPr>
              <a:t></a:t>
            </a:r>
            <a:r>
              <a:rPr lang="en-US" sz="2200" dirty="0" smtClean="0"/>
              <a:t>1371</a:t>
            </a:r>
            <a:r>
              <a:rPr lang="en-US" sz="2200" dirty="0"/>
              <a:t>.</a:t>
            </a:r>
          </a:p>
          <a:p>
            <a:r>
              <a:rPr lang="en-US" sz="2200" dirty="0" smtClean="0"/>
              <a:t>Tate, D. G., &amp; </a:t>
            </a:r>
            <a:r>
              <a:rPr lang="en-US" sz="2200" dirty="0" err="1" smtClean="0"/>
              <a:t>Forchheimer</a:t>
            </a:r>
            <a:r>
              <a:rPr lang="en-US" sz="2200" dirty="0" smtClean="0"/>
              <a:t>, M. </a:t>
            </a:r>
            <a:r>
              <a:rPr lang="en-US" sz="2200" dirty="0"/>
              <a:t>(</a:t>
            </a:r>
            <a:r>
              <a:rPr lang="en-US" sz="2200" dirty="0" smtClean="0"/>
              <a:t>2002). Contributions from the model systems programs to spinal cord injury research. Journal of Spinal Cord Medicine, </a:t>
            </a:r>
            <a:r>
              <a:rPr lang="en-US" sz="2200" i="1" dirty="0" smtClean="0"/>
              <a:t>25</a:t>
            </a:r>
            <a:r>
              <a:rPr lang="en-US" sz="2200" dirty="0" smtClean="0"/>
              <a:t>(4), 316</a:t>
            </a:r>
            <a:r>
              <a:rPr lang="en-US" sz="2200" dirty="0" smtClean="0">
                <a:sym typeface="Symbol"/>
              </a:rPr>
              <a:t></a:t>
            </a:r>
            <a:r>
              <a:rPr lang="en-US" sz="2200" dirty="0" smtClean="0"/>
              <a:t>330.</a:t>
            </a:r>
          </a:p>
        </p:txBody>
      </p:sp>
    </p:spTree>
    <p:extLst>
      <p:ext uri="{BB962C8B-B14F-4D97-AF65-F5344CB8AC3E}">
        <p14:creationId xmlns:p14="http://schemas.microsoft.com/office/powerpoint/2010/main" val="6287375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nSpc>
                <a:spcPts val="3600"/>
              </a:lnSpc>
            </a:pPr>
            <a:r>
              <a:rPr lang="en-US" dirty="0" smtClean="0"/>
              <a:t>Project Priorities</a:t>
            </a:r>
            <a:br>
              <a:rPr lang="en-US" dirty="0" smtClean="0"/>
            </a:br>
            <a:r>
              <a:rPr lang="en-US" dirty="0" smtClean="0"/>
              <a:t> Priority One 2011–2016</a:t>
            </a:r>
          </a:p>
        </p:txBody>
      </p:sp>
      <p:sp>
        <p:nvSpPr>
          <p:cNvPr id="14339" name="Rectangle 3"/>
          <p:cNvSpPr>
            <a:spLocks noGrp="1" noChangeArrowheads="1"/>
          </p:cNvSpPr>
          <p:nvPr>
            <p:ph idx="1"/>
          </p:nvPr>
        </p:nvSpPr>
        <p:spPr>
          <a:xfrm>
            <a:off x="457200" y="1600201"/>
            <a:ext cx="8382000" cy="4419599"/>
          </a:xfrm>
        </p:spPr>
        <p:txBody>
          <a:bodyPr>
            <a:normAutofit/>
          </a:bodyPr>
          <a:lstStyle/>
          <a:p>
            <a:pPr marL="0" indent="0" eaLnBrk="1" hangingPunct="1">
              <a:lnSpc>
                <a:spcPct val="80000"/>
              </a:lnSpc>
              <a:spcBef>
                <a:spcPts val="300"/>
              </a:spcBef>
              <a:spcAft>
                <a:spcPts val="600"/>
              </a:spcAft>
              <a:buFont typeface="Wingdings" pitchFamily="2" charset="2"/>
              <a:buNone/>
              <a:defRPr/>
            </a:pPr>
            <a:r>
              <a:rPr lang="en-US" sz="2400" dirty="0" smtClean="0">
                <a:latin typeface="Calibri" pitchFamily="34" charset="0"/>
                <a:cs typeface="Calibri" pitchFamily="34" charset="0"/>
              </a:rPr>
              <a:t>The SCIMS program is designed to generate new knowledge that can be used to improve outcomes of individuals with SCI. Each SCIMS Center must contribute to this goal by:</a:t>
            </a:r>
          </a:p>
          <a:p>
            <a:pPr marL="457200" indent="-457200" eaLnBrk="1" hangingPunct="1">
              <a:lnSpc>
                <a:spcPct val="80000"/>
              </a:lnSpc>
              <a:spcBef>
                <a:spcPts val="300"/>
              </a:spcBef>
              <a:spcAft>
                <a:spcPts val="600"/>
              </a:spcAft>
              <a:buFont typeface="+mj-lt"/>
              <a:buAutoNum type="alphaLcPeriod"/>
              <a:defRPr/>
            </a:pPr>
            <a:r>
              <a:rPr lang="en-US" sz="2400" dirty="0" smtClean="0">
                <a:latin typeface="Calibri" pitchFamily="34" charset="0"/>
                <a:cs typeface="Calibri" pitchFamily="34" charset="0"/>
              </a:rPr>
              <a:t>Providing a multidisciplinary system of rehabilitation care, specifically designed to meet the needs of individuals with SCI;</a:t>
            </a:r>
          </a:p>
          <a:p>
            <a:pPr marL="457200" indent="-457200" eaLnBrk="1" hangingPunct="1">
              <a:lnSpc>
                <a:spcPct val="80000"/>
              </a:lnSpc>
              <a:spcBef>
                <a:spcPts val="300"/>
              </a:spcBef>
              <a:spcAft>
                <a:spcPts val="600"/>
              </a:spcAft>
              <a:buFont typeface="+mj-lt"/>
              <a:buAutoNum type="alphaLcPeriod"/>
              <a:defRPr/>
            </a:pPr>
            <a:r>
              <a:rPr lang="en-US" sz="2400" dirty="0" smtClean="0">
                <a:latin typeface="Calibri" pitchFamily="34" charset="0"/>
                <a:cs typeface="Calibri" pitchFamily="34" charset="0"/>
              </a:rPr>
              <a:t>Continuing the assessment of long-term outcomes of individuals with SCI by enrolling at least 30 subjects per year into the SCIMS database;</a:t>
            </a:r>
          </a:p>
          <a:p>
            <a:pPr marL="457200" indent="-457200" eaLnBrk="1" hangingPunct="1">
              <a:lnSpc>
                <a:spcPct val="80000"/>
              </a:lnSpc>
              <a:spcBef>
                <a:spcPts val="300"/>
              </a:spcBef>
              <a:spcAft>
                <a:spcPts val="600"/>
              </a:spcAft>
              <a:buFont typeface="+mj-lt"/>
              <a:buAutoNum type="alphaLcPeriod"/>
              <a:defRPr/>
            </a:pPr>
            <a:r>
              <a:rPr lang="en-US" sz="2400" dirty="0" smtClean="0">
                <a:latin typeface="Calibri" pitchFamily="34" charset="0"/>
                <a:cs typeface="Calibri" pitchFamily="34" charset="0"/>
              </a:rPr>
              <a:t>Proposing and conducting at least one site-specific research project to test innovative approaches for treating SCI or assessing outcomes of individuals with SCI; </a:t>
            </a:r>
          </a:p>
          <a:p>
            <a:pPr marL="5486400" indent="0">
              <a:lnSpc>
                <a:spcPct val="80000"/>
              </a:lnSpc>
              <a:spcBef>
                <a:spcPts val="1200"/>
              </a:spcBef>
              <a:spcAft>
                <a:spcPts val="0"/>
              </a:spcAft>
              <a:buNone/>
              <a:defRPr/>
            </a:pPr>
            <a:r>
              <a:rPr lang="en-US" sz="1600" i="1" dirty="0">
                <a:solidFill>
                  <a:srgbClr val="981A32"/>
                </a:solidFill>
              </a:rPr>
              <a:t>Federal Register, </a:t>
            </a:r>
            <a:r>
              <a:rPr lang="en-US" sz="1600" i="1" dirty="0" smtClean="0">
                <a:solidFill>
                  <a:srgbClr val="981A32"/>
                </a:solidFill>
              </a:rPr>
              <a:t>Volume </a:t>
            </a:r>
            <a:r>
              <a:rPr lang="en-US" sz="1600" i="1" dirty="0">
                <a:solidFill>
                  <a:srgbClr val="981A32"/>
                </a:solidFill>
              </a:rPr>
              <a:t>76, Number </a:t>
            </a:r>
            <a:r>
              <a:rPr lang="en-US" sz="1600" i="1" dirty="0" smtClean="0">
                <a:solidFill>
                  <a:srgbClr val="981A32"/>
                </a:solidFill>
              </a:rPr>
              <a:t>111</a:t>
            </a:r>
            <a:endParaRPr lang="en-US" sz="1600" i="1" dirty="0">
              <a:solidFill>
                <a:srgbClr val="981A3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smtClean="0"/>
              <a:t>Project Priorities</a:t>
            </a:r>
            <a:br>
              <a:rPr lang="en-US" dirty="0" smtClean="0"/>
            </a:br>
            <a:r>
              <a:rPr lang="en-US" dirty="0" smtClean="0"/>
              <a:t> Priority One 2011–2016 </a:t>
            </a:r>
            <a:r>
              <a:rPr lang="en-US" sz="2100" i="1" dirty="0" smtClean="0"/>
              <a:t>(continued)</a:t>
            </a:r>
          </a:p>
        </p:txBody>
      </p:sp>
      <p:sp>
        <p:nvSpPr>
          <p:cNvPr id="15363" name="Rectangle 3"/>
          <p:cNvSpPr>
            <a:spLocks noGrp="1" noChangeArrowheads="1"/>
          </p:cNvSpPr>
          <p:nvPr>
            <p:ph idx="1"/>
          </p:nvPr>
        </p:nvSpPr>
        <p:spPr>
          <a:xfrm>
            <a:off x="457200" y="1600201"/>
            <a:ext cx="8229600" cy="4495799"/>
          </a:xfrm>
        </p:spPr>
        <p:txBody>
          <a:bodyPr>
            <a:normAutofit lnSpcReduction="10000"/>
          </a:bodyPr>
          <a:lstStyle/>
          <a:p>
            <a:pPr marL="457200" indent="-457200">
              <a:buFont typeface="+mj-lt"/>
              <a:buAutoNum type="alphaLcPeriod" startAt="4"/>
            </a:pPr>
            <a:r>
              <a:rPr lang="en-US" dirty="0" smtClean="0"/>
              <a:t>Participating as research collaborators in at least one module project;</a:t>
            </a:r>
          </a:p>
          <a:p>
            <a:pPr marL="457200" indent="-457200">
              <a:buFont typeface="+mj-lt"/>
              <a:buAutoNum type="alphaLcPeriod" startAt="4"/>
            </a:pPr>
            <a:r>
              <a:rPr lang="en-US" dirty="0" smtClean="0"/>
              <a:t>Addressing the needs of persons with disabilities, including individuals from traditionally underserved populations;</a:t>
            </a:r>
          </a:p>
          <a:p>
            <a:pPr marL="457200" indent="-457200">
              <a:buFont typeface="+mj-lt"/>
              <a:buAutoNum type="alphaLcPeriod" startAt="4"/>
            </a:pPr>
            <a:r>
              <a:rPr lang="en-US" dirty="0" smtClean="0"/>
              <a:t>Coordinating with the Model Systems Knowledge Translation Center (MSKTC) to provide scientific results and information for dissemination to clinical and consumer audiences; and</a:t>
            </a:r>
          </a:p>
          <a:p>
            <a:pPr marL="457200" indent="-457200">
              <a:buFont typeface="+mj-lt"/>
              <a:buAutoNum type="alphaLcPeriod" startAt="4"/>
            </a:pPr>
            <a:r>
              <a:rPr lang="en-US" dirty="0" smtClean="0"/>
              <a:t>Ensuring the participation of persons with disabilities in conducting SCIMS research.</a:t>
            </a:r>
          </a:p>
          <a:p>
            <a:pPr marL="5486400" indent="0">
              <a:spcBef>
                <a:spcPts val="1200"/>
              </a:spcBef>
              <a:spcAft>
                <a:spcPts val="0"/>
              </a:spcAft>
              <a:buNone/>
            </a:pPr>
            <a:r>
              <a:rPr lang="en-US" sz="1600" i="1" dirty="0">
                <a:solidFill>
                  <a:srgbClr val="981A32"/>
                </a:solidFill>
              </a:rPr>
              <a:t>Federal Register, Volume 76, Number </a:t>
            </a:r>
            <a:r>
              <a:rPr lang="en-US" sz="1600" i="1" dirty="0" smtClean="0">
                <a:solidFill>
                  <a:srgbClr val="981A32"/>
                </a:solidFill>
              </a:rPr>
              <a:t>111</a:t>
            </a:r>
            <a:endParaRPr lang="en-US" sz="16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22389</TotalTime>
  <Words>5514</Words>
  <Application>Microsoft Office PowerPoint</Application>
  <PresentationFormat>On-screen Show (4:3)</PresentationFormat>
  <Paragraphs>768</Paragraphs>
  <Slides>79</Slides>
  <Notes>48</Notes>
  <HiddenSlides>0</HiddenSlides>
  <MMClips>0</MMClips>
  <ScaleCrop>false</ScaleCrop>
  <HeadingPairs>
    <vt:vector size="4" baseType="variant">
      <vt:variant>
        <vt:lpstr>Theme</vt:lpstr>
      </vt:variant>
      <vt:variant>
        <vt:i4>1</vt:i4>
      </vt:variant>
      <vt:variant>
        <vt:lpstr>Slide Titles</vt:lpstr>
      </vt:variant>
      <vt:variant>
        <vt:i4>79</vt:i4>
      </vt:variant>
    </vt:vector>
  </HeadingPairs>
  <TitlesOfParts>
    <vt:vector size="80" baseType="lpstr">
      <vt:lpstr>Custom Design</vt:lpstr>
      <vt:lpstr>The Spinal Cord Injury Model System (SCIMS)</vt:lpstr>
      <vt:lpstr>Contents</vt:lpstr>
      <vt:lpstr>Definition of Traumatic  Spinal Cord Injury (SCI)</vt:lpstr>
      <vt:lpstr>The Genesis of the SCIMS</vt:lpstr>
      <vt:lpstr>The Genesis of the SCIMS (continued)</vt:lpstr>
      <vt:lpstr>Project Design</vt:lpstr>
      <vt:lpstr>Project Design (continued)</vt:lpstr>
      <vt:lpstr>Project Priorities  Priority One 2011–2016</vt:lpstr>
      <vt:lpstr>Project Priorities  Priority One 2011–2016 (continued)</vt:lpstr>
      <vt:lpstr>Current SCI Model Systems</vt:lpstr>
      <vt:lpstr>SCI Model Systems Coordinators</vt:lpstr>
      <vt:lpstr>SCI Model Systems Grantees (in alphabetical order by State)</vt:lpstr>
      <vt:lpstr>SCI Model Systems Grantees (in alphabetical order by State, continued)</vt:lpstr>
      <vt:lpstr>SCI Model Systems Grantees (in alphabetical order by State, continued 2)</vt:lpstr>
      <vt:lpstr>SCI Model Systems Grantees (in alphabetical order by State, continued 3)</vt:lpstr>
      <vt:lpstr>SCI Model Systems Grantees (in alphabetical order by State, continued 4)</vt:lpstr>
      <vt:lpstr>SCI Model Systems Grantees (in alphabetical order by State, continued 5)</vt:lpstr>
      <vt:lpstr>SCI Model Systems Grantees (in alphabetical order by State, continued 6)</vt:lpstr>
      <vt:lpstr>Form II Centers for  Followup Data Collection</vt:lpstr>
      <vt:lpstr>Formerly Funded Centers That Contributed to the National SCI Database</vt:lpstr>
      <vt:lpstr>Model Systems Knowledge Translation Center</vt:lpstr>
      <vt:lpstr>MSKTC Goals</vt:lpstr>
      <vt:lpstr>MSKTC Activities</vt:lpstr>
      <vt:lpstr>SCI Highlights of MSKTC Progress</vt:lpstr>
      <vt:lpstr>SCIMS Research Activity Areas</vt:lpstr>
      <vt:lpstr>Site-Specific Research Projects (in alphabetical order by State)</vt:lpstr>
      <vt:lpstr>Site-Specific Projects (in alphabetical order by State)</vt:lpstr>
      <vt:lpstr>Site-Specific Research Projects (in alphabetical order by State, continued)</vt:lpstr>
      <vt:lpstr>Site-Specific Research Projects (in alphabetical order by State, continued 2)</vt:lpstr>
      <vt:lpstr>Site-Specific Research Projects (in alphabetical order by State, continued 3)</vt:lpstr>
      <vt:lpstr>Module Projects (in alphabetical order by State of lead center)</vt:lpstr>
      <vt:lpstr>Module Projects (in alphabetical order by State of lead center, continued)</vt:lpstr>
      <vt:lpstr>Module Projects (in alphabetical order by State of lead center, continued 2)</vt:lpstr>
      <vt:lpstr>Module Projects (in alphabetical order by State of lead center, continued 3)</vt:lpstr>
      <vt:lpstr>Module Projects (in alphabetical order by State of lead center, continued 4)</vt:lpstr>
      <vt:lpstr>Collaborative Projects Priority Two 2012–2017</vt:lpstr>
      <vt:lpstr>Collaborative Project</vt:lpstr>
      <vt:lpstr>National SCI Database</vt:lpstr>
      <vt:lpstr>National SCI Database Goals</vt:lpstr>
      <vt:lpstr>National SCI Database  Data Sharing Policy</vt:lpstr>
      <vt:lpstr>National SCI Database  Data Sharing Policy (continued)</vt:lpstr>
      <vt:lpstr>Eligibility for the SCIMS</vt:lpstr>
      <vt:lpstr>National SCI Database Structure</vt:lpstr>
      <vt:lpstr>Data Collection Sources</vt:lpstr>
      <vt:lpstr>Followup Guidelines</vt:lpstr>
      <vt:lpstr>National SCI Database Variables</vt:lpstr>
      <vt:lpstr>Demographics  (at the time of injury)</vt:lpstr>
      <vt:lpstr>Injury Characteristics</vt:lpstr>
      <vt:lpstr>Neurological Exam</vt:lpstr>
      <vt:lpstr>Initial Hospitalization </vt:lpstr>
      <vt:lpstr>Initial Hospitalization</vt:lpstr>
      <vt:lpstr>Followup Data Collection</vt:lpstr>
      <vt:lpstr>Followup Data Collection (continued)</vt:lpstr>
      <vt:lpstr>Followup Data Collection  (continued 2)</vt:lpstr>
      <vt:lpstr>Followup Data Collection  (continued 3)</vt:lpstr>
      <vt:lpstr>Followup Data Collection  (continued 4)</vt:lpstr>
      <vt:lpstr>Followup Data Collection  (continued 5)</vt:lpstr>
      <vt:lpstr>Record Status</vt:lpstr>
      <vt:lpstr>Data Quality</vt:lpstr>
      <vt:lpstr>Internal Dissemination</vt:lpstr>
      <vt:lpstr>External Dissemination</vt:lpstr>
      <vt:lpstr>External Dissemination Systematic reviews (in collaboration with MSKTC)</vt:lpstr>
      <vt:lpstr>External Dissemination  Consumer information (in collaboration with all centers)</vt:lpstr>
      <vt:lpstr>External Dissemination (continued)</vt:lpstr>
      <vt:lpstr>National SCI Model System Descriptive Data Summary From 1973 to 2012</vt:lpstr>
      <vt:lpstr>Age at Injury and Gender</vt:lpstr>
      <vt:lpstr>Education  (at the time of injury)</vt:lpstr>
      <vt:lpstr>Marital Status  (at the time of injury)</vt:lpstr>
      <vt:lpstr>Occupational Status  (at the time of injury)</vt:lpstr>
      <vt:lpstr>Race</vt:lpstr>
      <vt:lpstr>SCI Grouped Etiology</vt:lpstr>
      <vt:lpstr>Long-Term Survival (life expectancy in years)</vt:lpstr>
      <vt:lpstr>Major Accomplishments  of the SCIMS</vt:lpstr>
      <vt:lpstr>Major Accomplishments  of the SCIMS (continued)</vt:lpstr>
      <vt:lpstr>Major Accomplishments  of the SCIMS (continued 2)</vt:lpstr>
      <vt:lpstr>Research Contributions of the SCIMS</vt:lpstr>
      <vt:lpstr>Research Contributions  of the SCIMS (continued)</vt:lpstr>
      <vt:lpstr>References</vt:lpstr>
      <vt:lpstr>References (continued)</vt:lpstr>
    </vt:vector>
  </TitlesOfParts>
  <Company>University of Michigan Health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Spinal Cord Injury Model System (SCIMS)</dc:title>
  <dc:subject>Spinal Cord Injury Model Systems, Data, and the National SCI Database</dc:subject>
  <dc:creator>National Institute on Disability and Rehabilitation Research;Office of Special Education and Rehabilitative Services;and the U.S. Department of Education</dc:creator>
  <cp:keywords>Current SCI Model Systems; SCI Model System Grantees; Model Systems Knowledge Translation Center (MSKTC); site-specific research projects; module projects; collaborative projects; National SCI Database; followup data collection; external dissemination; National SCI Model System Descriptive Data Summary From 1973 to 2011; major accomplishments</cp:keywords>
  <cp:lastModifiedBy>mmegra</cp:lastModifiedBy>
  <cp:revision>1319</cp:revision>
  <cp:lastPrinted>2012-12-05T16:12:17Z</cp:lastPrinted>
  <dcterms:created xsi:type="dcterms:W3CDTF">2008-06-23T19:24:45Z</dcterms:created>
  <dcterms:modified xsi:type="dcterms:W3CDTF">2013-06-21T18:17:06Z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TC010690721033</vt:lpwstr>
  </property>
</Properties>
</file>